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5" r:id="rId6"/>
    <p:sldMasterId id="2147483699" r:id="rId7"/>
  </p:sldMasterIdLst>
  <p:notesMasterIdLst>
    <p:notesMasterId r:id="rId16"/>
  </p:notesMasterIdLst>
  <p:handoutMasterIdLst>
    <p:handoutMasterId r:id="rId17"/>
  </p:handoutMasterIdLst>
  <p:sldIdLst>
    <p:sldId id="258" r:id="rId8"/>
    <p:sldId id="403" r:id="rId9"/>
    <p:sldId id="406" r:id="rId10"/>
    <p:sldId id="389" r:id="rId11"/>
    <p:sldId id="404" r:id="rId12"/>
    <p:sldId id="410" r:id="rId13"/>
    <p:sldId id="412" r:id="rId14"/>
    <p:sldId id="411" r:id="rId15"/>
  </p:sldIdLst>
  <p:sldSz cx="9144000" cy="6858000" type="screen4x3"/>
  <p:notesSz cx="6705600" cy="98425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98288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F253E-545D-4D36-A3A2-41737E1F09DD}" type="datetimeFigureOut">
              <a:rPr lang="is-IS" smtClean="0"/>
              <a:t>28.5.2017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98288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FAAB7-9987-4326-9860-C940C1F9C2C7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7055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98288" y="0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E4ADE-FDC0-42FF-9410-A48748A6757C}" type="datetimeFigureOut">
              <a:rPr lang="is-IS" smtClean="0"/>
              <a:t>28.5.2017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2175" y="738188"/>
            <a:ext cx="4921250" cy="3690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0560" y="4675188"/>
            <a:ext cx="5364480" cy="44291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98288" y="9348667"/>
            <a:ext cx="290576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D0137-C054-49CD-8607-16D357CE0878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25778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2175" y="736600"/>
            <a:ext cx="4921250" cy="36925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4D1C11-CC54-4AD0-8FE9-A5445E385743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274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 year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stratigic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plans laying our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main objectives and how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</a:t>
            </a:r>
            <a:r>
              <a:rPr lang="en-US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eill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measure our success.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 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D0137-C054-49CD-8607-16D357CE0878}" type="slidenum">
              <a:rPr lang="is-IS" smtClean="0">
                <a:solidFill>
                  <a:prstClr val="black"/>
                </a:solidFill>
              </a:rPr>
              <a:pPr/>
              <a:t>2</a:t>
            </a:fld>
            <a:endParaRPr lang="is-I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110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80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210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881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434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24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2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709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4149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828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073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17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12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19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4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066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08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601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110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331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5008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9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73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7485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610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3278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932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20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383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8622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 err="1"/>
              <a:t>Fyrirsögn</a:t>
            </a:r>
            <a:r>
              <a:rPr lang="en-US" dirty="0"/>
              <a:t> á </a:t>
            </a:r>
            <a:r>
              <a:rPr lang="en-US" dirty="0" err="1"/>
              <a:t>millikafla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Yfirfyrirsögn</a:t>
            </a:r>
            <a:r>
              <a:rPr lang="en-US" dirty="0"/>
              <a:t> á </a:t>
            </a:r>
            <a:r>
              <a:rPr lang="en-US" dirty="0" err="1"/>
              <a:t>millikafla</a:t>
            </a:r>
            <a:r>
              <a:rPr lang="en-US" dirty="0"/>
              <a:t> (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sleppa</a:t>
            </a:r>
            <a:r>
              <a:rPr lang="en-US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69" y="1988800"/>
            <a:ext cx="1907630" cy="66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771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9104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707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9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8748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055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684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849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1464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10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8972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68315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94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86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5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58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940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645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35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9956A-C5B8-420C-958A-A08E0B982F40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D3FEB-FCB6-4EB3-8D79-C6610415E9FF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68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38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Stainless 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s-I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5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Stainless 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is-I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993B-AC73-42AB-96B0-416064235762}" type="datetimeFigureOut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28.5.2017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953CB-F7D0-4132-BEE2-AB701D9360A5}" type="slidenum">
              <a:rPr lang="is-I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is-I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5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  <a:latin typeface="Stainless Bold" pitchFamily="50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Z:\Dropbox\UST myndir\iStock_000007076623Larg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55368"/>
            <a:ext cx="1071886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975199"/>
            <a:ext cx="7776864" cy="1902073"/>
          </a:xfrm>
        </p:spPr>
        <p:txBody>
          <a:bodyPr>
            <a:noAutofit/>
          </a:bodyPr>
          <a:lstStyle/>
          <a:p>
            <a:pPr algn="l"/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827584" y="3789040"/>
            <a:ext cx="6400800" cy="2730847"/>
          </a:xfrm>
        </p:spPr>
        <p:txBody>
          <a:bodyPr>
            <a:noAutofit/>
          </a:bodyPr>
          <a:lstStyle/>
          <a:p>
            <a:pPr algn="l">
              <a:buNone/>
            </a:pPr>
            <a:r>
              <a:rPr lang="is-IS" sz="5400" dirty="0" err="1">
                <a:solidFill>
                  <a:schemeClr val="bg1"/>
                </a:solidFill>
              </a:rPr>
              <a:t>Environment</a:t>
            </a:r>
            <a:r>
              <a:rPr lang="is-IS" sz="5400" dirty="0">
                <a:solidFill>
                  <a:schemeClr val="bg1"/>
                </a:solidFill>
              </a:rPr>
              <a:t> </a:t>
            </a:r>
            <a:r>
              <a:rPr lang="is-IS" sz="5400" dirty="0" err="1">
                <a:solidFill>
                  <a:schemeClr val="bg1"/>
                </a:solidFill>
              </a:rPr>
              <a:t>Agency</a:t>
            </a:r>
            <a:r>
              <a:rPr lang="is-IS" sz="5400" dirty="0">
                <a:solidFill>
                  <a:schemeClr val="bg1"/>
                </a:solidFill>
              </a:rPr>
              <a:t> of </a:t>
            </a:r>
            <a:r>
              <a:rPr lang="is-IS" sz="5400" dirty="0" err="1">
                <a:solidFill>
                  <a:schemeClr val="bg1"/>
                </a:solidFill>
              </a:rPr>
              <a:t>Iceland</a:t>
            </a:r>
            <a:r>
              <a:rPr lang="is-IS" sz="5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19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</p:txBody>
      </p:sp>
      <p:pic>
        <p:nvPicPr>
          <p:cNvPr id="2050" name="Picture 2" descr="C:\Users\KRISTI~1\AppData\Local\Temp\notesED92B8\Gildi og markmið plakatið (jörðin eða sólin) á ensku 2014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99392"/>
            <a:ext cx="711457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09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b="1" dirty="0">
                <a:effectLst/>
                <a:latin typeface="Calibri"/>
                <a:ea typeface="Times New Roman"/>
              </a:rPr>
              <a:t>Organization Chart </a:t>
            </a:r>
            <a:endParaRPr lang="is-IS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3600" dirty="0">
              <a:solidFill>
                <a:prstClr val="white"/>
              </a:solidFill>
              <a:effectLst>
                <a:innerShdw blurRad="12700" dist="38100" dir="18900000">
                  <a:prstClr val="black">
                    <a:alpha val="26000"/>
                  </a:prstClr>
                </a:innerShdw>
              </a:effectLst>
              <a:latin typeface="Stainless Bold" pitchFamily="50" charset="0"/>
            </a:endParaRP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17638"/>
            <a:ext cx="7272808" cy="5321596"/>
          </a:xfrm>
        </p:spPr>
      </p:pic>
    </p:spTree>
    <p:extLst>
      <p:ext uri="{BB962C8B-B14F-4D97-AF65-F5344CB8AC3E}">
        <p14:creationId xmlns:p14="http://schemas.microsoft.com/office/powerpoint/2010/main" val="3240141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7290534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2302506" y="4500564"/>
            <a:ext cx="464344" cy="55006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eeform 16"/>
          <p:cNvSpPr/>
          <p:nvPr/>
        </p:nvSpPr>
        <p:spPr>
          <a:xfrm>
            <a:off x="2752563" y="3557588"/>
            <a:ext cx="1447963" cy="935831"/>
          </a:xfrm>
          <a:custGeom>
            <a:avLst/>
            <a:gdLst>
              <a:gd name="connsiteX0" fmla="*/ 0 w 1828800"/>
              <a:gd name="connsiteY0" fmla="*/ 1228725 h 1457325"/>
              <a:gd name="connsiteX1" fmla="*/ 161925 w 1828800"/>
              <a:gd name="connsiteY1" fmla="*/ 571500 h 1457325"/>
              <a:gd name="connsiteX2" fmla="*/ 676275 w 1828800"/>
              <a:gd name="connsiteY2" fmla="*/ 0 h 1457325"/>
              <a:gd name="connsiteX3" fmla="*/ 1000125 w 1828800"/>
              <a:gd name="connsiteY3" fmla="*/ 28575 h 1457325"/>
              <a:gd name="connsiteX4" fmla="*/ 1257300 w 1828800"/>
              <a:gd name="connsiteY4" fmla="*/ 352425 h 1457325"/>
              <a:gd name="connsiteX5" fmla="*/ 1562100 w 1828800"/>
              <a:gd name="connsiteY5" fmla="*/ 161925 h 1457325"/>
              <a:gd name="connsiteX6" fmla="*/ 1828800 w 1828800"/>
              <a:gd name="connsiteY6" fmla="*/ 1457325 h 1457325"/>
              <a:gd name="connsiteX0" fmla="*/ 0 w 1857375"/>
              <a:gd name="connsiteY0" fmla="*/ 1228725 h 1457325"/>
              <a:gd name="connsiteX1" fmla="*/ 161925 w 1857375"/>
              <a:gd name="connsiteY1" fmla="*/ 571500 h 1457325"/>
              <a:gd name="connsiteX2" fmla="*/ 676275 w 1857375"/>
              <a:gd name="connsiteY2" fmla="*/ 0 h 1457325"/>
              <a:gd name="connsiteX3" fmla="*/ 1000125 w 1857375"/>
              <a:gd name="connsiteY3" fmla="*/ 28575 h 1457325"/>
              <a:gd name="connsiteX4" fmla="*/ 1257300 w 1857375"/>
              <a:gd name="connsiteY4" fmla="*/ 352425 h 1457325"/>
              <a:gd name="connsiteX5" fmla="*/ 1857375 w 1857375"/>
              <a:gd name="connsiteY5" fmla="*/ 57150 h 1457325"/>
              <a:gd name="connsiteX6" fmla="*/ 1828800 w 1857375"/>
              <a:gd name="connsiteY6" fmla="*/ 1457325 h 1457325"/>
              <a:gd name="connsiteX0" fmla="*/ 0 w 1857375"/>
              <a:gd name="connsiteY0" fmla="*/ 1247775 h 1476375"/>
              <a:gd name="connsiteX1" fmla="*/ 161925 w 1857375"/>
              <a:gd name="connsiteY1" fmla="*/ 590550 h 1476375"/>
              <a:gd name="connsiteX2" fmla="*/ 676275 w 1857375"/>
              <a:gd name="connsiteY2" fmla="*/ 19050 h 1476375"/>
              <a:gd name="connsiteX3" fmla="*/ 981075 w 1857375"/>
              <a:gd name="connsiteY3" fmla="*/ 0 h 1476375"/>
              <a:gd name="connsiteX4" fmla="*/ 1257300 w 1857375"/>
              <a:gd name="connsiteY4" fmla="*/ 371475 h 1476375"/>
              <a:gd name="connsiteX5" fmla="*/ 1857375 w 1857375"/>
              <a:gd name="connsiteY5" fmla="*/ 76200 h 1476375"/>
              <a:gd name="connsiteX6" fmla="*/ 1828800 w 1857375"/>
              <a:gd name="connsiteY6" fmla="*/ 1476375 h 1476375"/>
              <a:gd name="connsiteX0" fmla="*/ 0 w 2857500"/>
              <a:gd name="connsiteY0" fmla="*/ 1247775 h 1247775"/>
              <a:gd name="connsiteX1" fmla="*/ 161925 w 2857500"/>
              <a:gd name="connsiteY1" fmla="*/ 590550 h 1247775"/>
              <a:gd name="connsiteX2" fmla="*/ 676275 w 2857500"/>
              <a:gd name="connsiteY2" fmla="*/ 19050 h 1247775"/>
              <a:gd name="connsiteX3" fmla="*/ 981075 w 2857500"/>
              <a:gd name="connsiteY3" fmla="*/ 0 h 1247775"/>
              <a:gd name="connsiteX4" fmla="*/ 1257300 w 2857500"/>
              <a:gd name="connsiteY4" fmla="*/ 371475 h 1247775"/>
              <a:gd name="connsiteX5" fmla="*/ 1857375 w 2857500"/>
              <a:gd name="connsiteY5" fmla="*/ 76200 h 1247775"/>
              <a:gd name="connsiteX6" fmla="*/ 2857500 w 2857500"/>
              <a:gd name="connsiteY6" fmla="*/ 847725 h 1247775"/>
              <a:gd name="connsiteX0" fmla="*/ 0 w 2076450"/>
              <a:gd name="connsiteY0" fmla="*/ 1247775 h 1247775"/>
              <a:gd name="connsiteX1" fmla="*/ 161925 w 2076450"/>
              <a:gd name="connsiteY1" fmla="*/ 590550 h 1247775"/>
              <a:gd name="connsiteX2" fmla="*/ 676275 w 2076450"/>
              <a:gd name="connsiteY2" fmla="*/ 19050 h 1247775"/>
              <a:gd name="connsiteX3" fmla="*/ 981075 w 2076450"/>
              <a:gd name="connsiteY3" fmla="*/ 0 h 1247775"/>
              <a:gd name="connsiteX4" fmla="*/ 1257300 w 2076450"/>
              <a:gd name="connsiteY4" fmla="*/ 371475 h 1247775"/>
              <a:gd name="connsiteX5" fmla="*/ 1857375 w 2076450"/>
              <a:gd name="connsiteY5" fmla="*/ 76200 h 1247775"/>
              <a:gd name="connsiteX6" fmla="*/ 2076450 w 2076450"/>
              <a:gd name="connsiteY6" fmla="*/ 904875 h 1247775"/>
              <a:gd name="connsiteX0" fmla="*/ 0 w 1857375"/>
              <a:gd name="connsiteY0" fmla="*/ 1247775 h 1247775"/>
              <a:gd name="connsiteX1" fmla="*/ 161925 w 1857375"/>
              <a:gd name="connsiteY1" fmla="*/ 590550 h 1247775"/>
              <a:gd name="connsiteX2" fmla="*/ 676275 w 1857375"/>
              <a:gd name="connsiteY2" fmla="*/ 19050 h 1247775"/>
              <a:gd name="connsiteX3" fmla="*/ 981075 w 1857375"/>
              <a:gd name="connsiteY3" fmla="*/ 0 h 1247775"/>
              <a:gd name="connsiteX4" fmla="*/ 1257300 w 1857375"/>
              <a:gd name="connsiteY4" fmla="*/ 371475 h 1247775"/>
              <a:gd name="connsiteX5" fmla="*/ 1857375 w 1857375"/>
              <a:gd name="connsiteY5" fmla="*/ 76200 h 1247775"/>
              <a:gd name="connsiteX6" fmla="*/ 1600200 w 1857375"/>
              <a:gd name="connsiteY6" fmla="*/ 1038225 h 1247775"/>
              <a:gd name="connsiteX0" fmla="*/ 0 w 1857375"/>
              <a:gd name="connsiteY0" fmla="*/ 1247775 h 1247775"/>
              <a:gd name="connsiteX1" fmla="*/ 161925 w 1857375"/>
              <a:gd name="connsiteY1" fmla="*/ 590550 h 1247775"/>
              <a:gd name="connsiteX2" fmla="*/ 676275 w 1857375"/>
              <a:gd name="connsiteY2" fmla="*/ 19050 h 1247775"/>
              <a:gd name="connsiteX3" fmla="*/ 981075 w 1857375"/>
              <a:gd name="connsiteY3" fmla="*/ 0 h 1247775"/>
              <a:gd name="connsiteX4" fmla="*/ 1257300 w 1857375"/>
              <a:gd name="connsiteY4" fmla="*/ 371475 h 1247775"/>
              <a:gd name="connsiteX5" fmla="*/ 1857375 w 1857375"/>
              <a:gd name="connsiteY5" fmla="*/ 76200 h 1247775"/>
              <a:gd name="connsiteX6" fmla="*/ 1730592 w 1857375"/>
              <a:gd name="connsiteY6" fmla="*/ 552450 h 1247775"/>
              <a:gd name="connsiteX7" fmla="*/ 1600200 w 1857375"/>
              <a:gd name="connsiteY7" fmla="*/ 1038225 h 1247775"/>
              <a:gd name="connsiteX0" fmla="*/ 0 w 1930617"/>
              <a:gd name="connsiteY0" fmla="*/ 1247775 h 1247775"/>
              <a:gd name="connsiteX1" fmla="*/ 161925 w 1930617"/>
              <a:gd name="connsiteY1" fmla="*/ 590550 h 1247775"/>
              <a:gd name="connsiteX2" fmla="*/ 676275 w 1930617"/>
              <a:gd name="connsiteY2" fmla="*/ 19050 h 1247775"/>
              <a:gd name="connsiteX3" fmla="*/ 981075 w 1930617"/>
              <a:gd name="connsiteY3" fmla="*/ 0 h 1247775"/>
              <a:gd name="connsiteX4" fmla="*/ 1257300 w 1930617"/>
              <a:gd name="connsiteY4" fmla="*/ 371475 h 1247775"/>
              <a:gd name="connsiteX5" fmla="*/ 1857375 w 1930617"/>
              <a:gd name="connsiteY5" fmla="*/ 76200 h 1247775"/>
              <a:gd name="connsiteX6" fmla="*/ 1930617 w 1930617"/>
              <a:gd name="connsiteY6" fmla="*/ 657225 h 1247775"/>
              <a:gd name="connsiteX7" fmla="*/ 1600200 w 1930617"/>
              <a:gd name="connsiteY7" fmla="*/ 1038225 h 1247775"/>
              <a:gd name="connsiteX0" fmla="*/ 0 w 1930617"/>
              <a:gd name="connsiteY0" fmla="*/ 1247775 h 1390650"/>
              <a:gd name="connsiteX1" fmla="*/ 161925 w 1930617"/>
              <a:gd name="connsiteY1" fmla="*/ 590550 h 1390650"/>
              <a:gd name="connsiteX2" fmla="*/ 676275 w 1930617"/>
              <a:gd name="connsiteY2" fmla="*/ 19050 h 1390650"/>
              <a:gd name="connsiteX3" fmla="*/ 981075 w 1930617"/>
              <a:gd name="connsiteY3" fmla="*/ 0 h 1390650"/>
              <a:gd name="connsiteX4" fmla="*/ 1257300 w 1930617"/>
              <a:gd name="connsiteY4" fmla="*/ 371475 h 1390650"/>
              <a:gd name="connsiteX5" fmla="*/ 1857375 w 1930617"/>
              <a:gd name="connsiteY5" fmla="*/ 76200 h 1390650"/>
              <a:gd name="connsiteX6" fmla="*/ 1930617 w 1930617"/>
              <a:gd name="connsiteY6" fmla="*/ 657225 h 1390650"/>
              <a:gd name="connsiteX7" fmla="*/ 1352550 w 1930617"/>
              <a:gd name="connsiteY7" fmla="*/ 1390650 h 1390650"/>
              <a:gd name="connsiteX0" fmla="*/ 0 w 1930617"/>
              <a:gd name="connsiteY0" fmla="*/ 1247775 h 1247775"/>
              <a:gd name="connsiteX1" fmla="*/ 161925 w 1930617"/>
              <a:gd name="connsiteY1" fmla="*/ 590550 h 1247775"/>
              <a:gd name="connsiteX2" fmla="*/ 676275 w 1930617"/>
              <a:gd name="connsiteY2" fmla="*/ 19050 h 1247775"/>
              <a:gd name="connsiteX3" fmla="*/ 981075 w 1930617"/>
              <a:gd name="connsiteY3" fmla="*/ 0 h 1247775"/>
              <a:gd name="connsiteX4" fmla="*/ 1257300 w 1930617"/>
              <a:gd name="connsiteY4" fmla="*/ 371475 h 1247775"/>
              <a:gd name="connsiteX5" fmla="*/ 1857375 w 1930617"/>
              <a:gd name="connsiteY5" fmla="*/ 76200 h 1247775"/>
              <a:gd name="connsiteX6" fmla="*/ 1930617 w 1930617"/>
              <a:gd name="connsiteY6" fmla="*/ 657225 h 1247775"/>
              <a:gd name="connsiteX7" fmla="*/ 1695450 w 1930617"/>
              <a:gd name="connsiteY7" fmla="*/ 1190625 h 1247775"/>
              <a:gd name="connsiteX0" fmla="*/ 0 w 1930617"/>
              <a:gd name="connsiteY0" fmla="*/ 1247775 h 1247775"/>
              <a:gd name="connsiteX1" fmla="*/ 161925 w 1930617"/>
              <a:gd name="connsiteY1" fmla="*/ 590550 h 1247775"/>
              <a:gd name="connsiteX2" fmla="*/ 676275 w 1930617"/>
              <a:gd name="connsiteY2" fmla="*/ 19050 h 1247775"/>
              <a:gd name="connsiteX3" fmla="*/ 981075 w 1930617"/>
              <a:gd name="connsiteY3" fmla="*/ 0 h 1247775"/>
              <a:gd name="connsiteX4" fmla="*/ 1257300 w 1930617"/>
              <a:gd name="connsiteY4" fmla="*/ 371475 h 1247775"/>
              <a:gd name="connsiteX5" fmla="*/ 1857375 w 1930617"/>
              <a:gd name="connsiteY5" fmla="*/ 76200 h 1247775"/>
              <a:gd name="connsiteX6" fmla="*/ 1930617 w 1930617"/>
              <a:gd name="connsiteY6" fmla="*/ 657225 h 1247775"/>
              <a:gd name="connsiteX7" fmla="*/ 1447800 w 1930617"/>
              <a:gd name="connsiteY7" fmla="*/ 1057275 h 1247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30617" h="1247775">
                <a:moveTo>
                  <a:pt x="0" y="1247775"/>
                </a:moveTo>
                <a:lnTo>
                  <a:pt x="161925" y="590550"/>
                </a:lnTo>
                <a:lnTo>
                  <a:pt x="676275" y="19050"/>
                </a:lnTo>
                <a:lnTo>
                  <a:pt x="981075" y="0"/>
                </a:lnTo>
                <a:lnTo>
                  <a:pt x="1257300" y="371475"/>
                </a:lnTo>
                <a:lnTo>
                  <a:pt x="1857375" y="76200"/>
                </a:lnTo>
                <a:lnTo>
                  <a:pt x="1930617" y="657225"/>
                </a:lnTo>
                <a:lnTo>
                  <a:pt x="1447800" y="1057275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759456" y="1650206"/>
            <a:ext cx="3393281" cy="2185988"/>
          </a:xfrm>
          <a:custGeom>
            <a:avLst/>
            <a:gdLst>
              <a:gd name="connsiteX0" fmla="*/ 0 w 3238500"/>
              <a:gd name="connsiteY0" fmla="*/ 419100 h 2705100"/>
              <a:gd name="connsiteX1" fmla="*/ 638175 w 3238500"/>
              <a:gd name="connsiteY1" fmla="*/ 1200150 h 2705100"/>
              <a:gd name="connsiteX2" fmla="*/ 2038350 w 3238500"/>
              <a:gd name="connsiteY2" fmla="*/ 2362200 h 2705100"/>
              <a:gd name="connsiteX3" fmla="*/ 2371725 w 3238500"/>
              <a:gd name="connsiteY3" fmla="*/ 2343150 h 2705100"/>
              <a:gd name="connsiteX4" fmla="*/ 2638425 w 3238500"/>
              <a:gd name="connsiteY4" fmla="*/ 2705100 h 2705100"/>
              <a:gd name="connsiteX5" fmla="*/ 3238500 w 3238500"/>
              <a:gd name="connsiteY5" fmla="*/ 2400300 h 2705100"/>
              <a:gd name="connsiteX6" fmla="*/ 2552700 w 3238500"/>
              <a:gd name="connsiteY6" fmla="*/ 0 h 2705100"/>
              <a:gd name="connsiteX0" fmla="*/ 0 w 4057650"/>
              <a:gd name="connsiteY0" fmla="*/ 0 h 3381375"/>
              <a:gd name="connsiteX1" fmla="*/ 1457325 w 4057650"/>
              <a:gd name="connsiteY1" fmla="*/ 1876425 h 3381375"/>
              <a:gd name="connsiteX2" fmla="*/ 2857500 w 4057650"/>
              <a:gd name="connsiteY2" fmla="*/ 3038475 h 3381375"/>
              <a:gd name="connsiteX3" fmla="*/ 3190875 w 4057650"/>
              <a:gd name="connsiteY3" fmla="*/ 3019425 h 3381375"/>
              <a:gd name="connsiteX4" fmla="*/ 3457575 w 4057650"/>
              <a:gd name="connsiteY4" fmla="*/ 3381375 h 3381375"/>
              <a:gd name="connsiteX5" fmla="*/ 4057650 w 4057650"/>
              <a:gd name="connsiteY5" fmla="*/ 3076575 h 3381375"/>
              <a:gd name="connsiteX6" fmla="*/ 3371850 w 4057650"/>
              <a:gd name="connsiteY6" fmla="*/ 676275 h 3381375"/>
              <a:gd name="connsiteX0" fmla="*/ 0 w 4057650"/>
              <a:gd name="connsiteY0" fmla="*/ 0 h 3381375"/>
              <a:gd name="connsiteX1" fmla="*/ 628650 w 4057650"/>
              <a:gd name="connsiteY1" fmla="*/ 723901 h 3381375"/>
              <a:gd name="connsiteX2" fmla="*/ 1457325 w 4057650"/>
              <a:gd name="connsiteY2" fmla="*/ 1876425 h 3381375"/>
              <a:gd name="connsiteX3" fmla="*/ 2857500 w 4057650"/>
              <a:gd name="connsiteY3" fmla="*/ 3038475 h 3381375"/>
              <a:gd name="connsiteX4" fmla="*/ 3190875 w 4057650"/>
              <a:gd name="connsiteY4" fmla="*/ 3019425 h 3381375"/>
              <a:gd name="connsiteX5" fmla="*/ 3457575 w 4057650"/>
              <a:gd name="connsiteY5" fmla="*/ 3381375 h 3381375"/>
              <a:gd name="connsiteX6" fmla="*/ 4057650 w 4057650"/>
              <a:gd name="connsiteY6" fmla="*/ 3076575 h 3381375"/>
              <a:gd name="connsiteX7" fmla="*/ 3371850 w 4057650"/>
              <a:gd name="connsiteY7" fmla="*/ 676275 h 3381375"/>
              <a:gd name="connsiteX0" fmla="*/ 0 w 4057650"/>
              <a:gd name="connsiteY0" fmla="*/ 0 h 3381375"/>
              <a:gd name="connsiteX1" fmla="*/ 714375 w 4057650"/>
              <a:gd name="connsiteY1" fmla="*/ 762001 h 3381375"/>
              <a:gd name="connsiteX2" fmla="*/ 1457325 w 4057650"/>
              <a:gd name="connsiteY2" fmla="*/ 1876425 h 3381375"/>
              <a:gd name="connsiteX3" fmla="*/ 2857500 w 4057650"/>
              <a:gd name="connsiteY3" fmla="*/ 3038475 h 3381375"/>
              <a:gd name="connsiteX4" fmla="*/ 3190875 w 4057650"/>
              <a:gd name="connsiteY4" fmla="*/ 3019425 h 3381375"/>
              <a:gd name="connsiteX5" fmla="*/ 3457575 w 4057650"/>
              <a:gd name="connsiteY5" fmla="*/ 3381375 h 3381375"/>
              <a:gd name="connsiteX6" fmla="*/ 4057650 w 4057650"/>
              <a:gd name="connsiteY6" fmla="*/ 3076575 h 3381375"/>
              <a:gd name="connsiteX7" fmla="*/ 3371850 w 4057650"/>
              <a:gd name="connsiteY7" fmla="*/ 676275 h 3381375"/>
              <a:gd name="connsiteX0" fmla="*/ 0 w 4057650"/>
              <a:gd name="connsiteY0" fmla="*/ 0 h 3381375"/>
              <a:gd name="connsiteX1" fmla="*/ 504825 w 4057650"/>
              <a:gd name="connsiteY1" fmla="*/ 1066801 h 3381375"/>
              <a:gd name="connsiteX2" fmla="*/ 1457325 w 4057650"/>
              <a:gd name="connsiteY2" fmla="*/ 1876425 h 3381375"/>
              <a:gd name="connsiteX3" fmla="*/ 2857500 w 4057650"/>
              <a:gd name="connsiteY3" fmla="*/ 3038475 h 3381375"/>
              <a:gd name="connsiteX4" fmla="*/ 3190875 w 4057650"/>
              <a:gd name="connsiteY4" fmla="*/ 3019425 h 3381375"/>
              <a:gd name="connsiteX5" fmla="*/ 3457575 w 4057650"/>
              <a:gd name="connsiteY5" fmla="*/ 3381375 h 3381375"/>
              <a:gd name="connsiteX6" fmla="*/ 4057650 w 4057650"/>
              <a:gd name="connsiteY6" fmla="*/ 3076575 h 3381375"/>
              <a:gd name="connsiteX7" fmla="*/ 3371850 w 4057650"/>
              <a:gd name="connsiteY7" fmla="*/ 676275 h 3381375"/>
              <a:gd name="connsiteX0" fmla="*/ 0 w 4371975"/>
              <a:gd name="connsiteY0" fmla="*/ 0 h 3095625"/>
              <a:gd name="connsiteX1" fmla="*/ 819150 w 4371975"/>
              <a:gd name="connsiteY1" fmla="*/ 781051 h 3095625"/>
              <a:gd name="connsiteX2" fmla="*/ 1771650 w 4371975"/>
              <a:gd name="connsiteY2" fmla="*/ 1590675 h 3095625"/>
              <a:gd name="connsiteX3" fmla="*/ 3171825 w 4371975"/>
              <a:gd name="connsiteY3" fmla="*/ 2752725 h 3095625"/>
              <a:gd name="connsiteX4" fmla="*/ 3505200 w 4371975"/>
              <a:gd name="connsiteY4" fmla="*/ 2733675 h 3095625"/>
              <a:gd name="connsiteX5" fmla="*/ 3771900 w 4371975"/>
              <a:gd name="connsiteY5" fmla="*/ 3095625 h 3095625"/>
              <a:gd name="connsiteX6" fmla="*/ 4371975 w 4371975"/>
              <a:gd name="connsiteY6" fmla="*/ 2790825 h 3095625"/>
              <a:gd name="connsiteX7" fmla="*/ 3686175 w 4371975"/>
              <a:gd name="connsiteY7" fmla="*/ 390525 h 3095625"/>
              <a:gd name="connsiteX0" fmla="*/ 0 w 4371975"/>
              <a:gd name="connsiteY0" fmla="*/ 0 h 3095625"/>
              <a:gd name="connsiteX1" fmla="*/ 723900 w 4371975"/>
              <a:gd name="connsiteY1" fmla="*/ 895351 h 3095625"/>
              <a:gd name="connsiteX2" fmla="*/ 1771650 w 4371975"/>
              <a:gd name="connsiteY2" fmla="*/ 1590675 h 3095625"/>
              <a:gd name="connsiteX3" fmla="*/ 3171825 w 4371975"/>
              <a:gd name="connsiteY3" fmla="*/ 2752725 h 3095625"/>
              <a:gd name="connsiteX4" fmla="*/ 3505200 w 4371975"/>
              <a:gd name="connsiteY4" fmla="*/ 2733675 h 3095625"/>
              <a:gd name="connsiteX5" fmla="*/ 3771900 w 4371975"/>
              <a:gd name="connsiteY5" fmla="*/ 3095625 h 3095625"/>
              <a:gd name="connsiteX6" fmla="*/ 4371975 w 4371975"/>
              <a:gd name="connsiteY6" fmla="*/ 2790825 h 3095625"/>
              <a:gd name="connsiteX7" fmla="*/ 3686175 w 4371975"/>
              <a:gd name="connsiteY7" fmla="*/ 390525 h 3095625"/>
              <a:gd name="connsiteX0" fmla="*/ 0 w 4657725"/>
              <a:gd name="connsiteY0" fmla="*/ 0 h 2819400"/>
              <a:gd name="connsiteX1" fmla="*/ 1009650 w 4657725"/>
              <a:gd name="connsiteY1" fmla="*/ 619126 h 2819400"/>
              <a:gd name="connsiteX2" fmla="*/ 2057400 w 4657725"/>
              <a:gd name="connsiteY2" fmla="*/ 1314450 h 2819400"/>
              <a:gd name="connsiteX3" fmla="*/ 3457575 w 4657725"/>
              <a:gd name="connsiteY3" fmla="*/ 2476500 h 2819400"/>
              <a:gd name="connsiteX4" fmla="*/ 3790950 w 4657725"/>
              <a:gd name="connsiteY4" fmla="*/ 2457450 h 2819400"/>
              <a:gd name="connsiteX5" fmla="*/ 4057650 w 4657725"/>
              <a:gd name="connsiteY5" fmla="*/ 2819400 h 2819400"/>
              <a:gd name="connsiteX6" fmla="*/ 4657725 w 4657725"/>
              <a:gd name="connsiteY6" fmla="*/ 2514600 h 2819400"/>
              <a:gd name="connsiteX7" fmla="*/ 3971925 w 4657725"/>
              <a:gd name="connsiteY7" fmla="*/ 114300 h 2819400"/>
              <a:gd name="connsiteX0" fmla="*/ 0 w 4657725"/>
              <a:gd name="connsiteY0" fmla="*/ 0 h 2819400"/>
              <a:gd name="connsiteX1" fmla="*/ 1038225 w 4657725"/>
              <a:gd name="connsiteY1" fmla="*/ 657226 h 2819400"/>
              <a:gd name="connsiteX2" fmla="*/ 2057400 w 4657725"/>
              <a:gd name="connsiteY2" fmla="*/ 1314450 h 2819400"/>
              <a:gd name="connsiteX3" fmla="*/ 3457575 w 4657725"/>
              <a:gd name="connsiteY3" fmla="*/ 2476500 h 2819400"/>
              <a:gd name="connsiteX4" fmla="*/ 3790950 w 4657725"/>
              <a:gd name="connsiteY4" fmla="*/ 2457450 h 2819400"/>
              <a:gd name="connsiteX5" fmla="*/ 4057650 w 4657725"/>
              <a:gd name="connsiteY5" fmla="*/ 2819400 h 2819400"/>
              <a:gd name="connsiteX6" fmla="*/ 4657725 w 4657725"/>
              <a:gd name="connsiteY6" fmla="*/ 2514600 h 2819400"/>
              <a:gd name="connsiteX7" fmla="*/ 3971925 w 4657725"/>
              <a:gd name="connsiteY7" fmla="*/ 114300 h 2819400"/>
              <a:gd name="connsiteX0" fmla="*/ 0 w 4657725"/>
              <a:gd name="connsiteY0" fmla="*/ 0 h 2819400"/>
              <a:gd name="connsiteX1" fmla="*/ 1038225 w 4657725"/>
              <a:gd name="connsiteY1" fmla="*/ 657226 h 2819400"/>
              <a:gd name="connsiteX2" fmla="*/ 2057400 w 4657725"/>
              <a:gd name="connsiteY2" fmla="*/ 1314450 h 2819400"/>
              <a:gd name="connsiteX3" fmla="*/ 3457575 w 4657725"/>
              <a:gd name="connsiteY3" fmla="*/ 2476500 h 2819400"/>
              <a:gd name="connsiteX4" fmla="*/ 3790950 w 4657725"/>
              <a:gd name="connsiteY4" fmla="*/ 2457450 h 2819400"/>
              <a:gd name="connsiteX5" fmla="*/ 4057650 w 4657725"/>
              <a:gd name="connsiteY5" fmla="*/ 2819400 h 2819400"/>
              <a:gd name="connsiteX6" fmla="*/ 4657725 w 4657725"/>
              <a:gd name="connsiteY6" fmla="*/ 2514600 h 2819400"/>
              <a:gd name="connsiteX7" fmla="*/ 3971925 w 4657725"/>
              <a:gd name="connsiteY7" fmla="*/ 114300 h 2819400"/>
              <a:gd name="connsiteX0" fmla="*/ 0 w 4657725"/>
              <a:gd name="connsiteY0" fmla="*/ 0 h 2819400"/>
              <a:gd name="connsiteX1" fmla="*/ 1038225 w 4657725"/>
              <a:gd name="connsiteY1" fmla="*/ 657226 h 2819400"/>
              <a:gd name="connsiteX2" fmla="*/ 2057400 w 4657725"/>
              <a:gd name="connsiteY2" fmla="*/ 1314450 h 2819400"/>
              <a:gd name="connsiteX3" fmla="*/ 3457575 w 4657725"/>
              <a:gd name="connsiteY3" fmla="*/ 2476500 h 2819400"/>
              <a:gd name="connsiteX4" fmla="*/ 3790950 w 4657725"/>
              <a:gd name="connsiteY4" fmla="*/ 2457450 h 2819400"/>
              <a:gd name="connsiteX5" fmla="*/ 4057650 w 4657725"/>
              <a:gd name="connsiteY5" fmla="*/ 2819400 h 2819400"/>
              <a:gd name="connsiteX6" fmla="*/ 4657725 w 4657725"/>
              <a:gd name="connsiteY6" fmla="*/ 2514600 h 2819400"/>
              <a:gd name="connsiteX7" fmla="*/ 3971925 w 4657725"/>
              <a:gd name="connsiteY7" fmla="*/ 114300 h 2819400"/>
              <a:gd name="connsiteX0" fmla="*/ 0 w 4657725"/>
              <a:gd name="connsiteY0" fmla="*/ 0 h 2819400"/>
              <a:gd name="connsiteX1" fmla="*/ 1038225 w 4657725"/>
              <a:gd name="connsiteY1" fmla="*/ 657226 h 2819400"/>
              <a:gd name="connsiteX2" fmla="*/ 2057400 w 4657725"/>
              <a:gd name="connsiteY2" fmla="*/ 1314450 h 2819400"/>
              <a:gd name="connsiteX3" fmla="*/ 3457575 w 4657725"/>
              <a:gd name="connsiteY3" fmla="*/ 2476500 h 2819400"/>
              <a:gd name="connsiteX4" fmla="*/ 3790950 w 4657725"/>
              <a:gd name="connsiteY4" fmla="*/ 2457450 h 2819400"/>
              <a:gd name="connsiteX5" fmla="*/ 4057650 w 4657725"/>
              <a:gd name="connsiteY5" fmla="*/ 2819400 h 2819400"/>
              <a:gd name="connsiteX6" fmla="*/ 4657725 w 4657725"/>
              <a:gd name="connsiteY6" fmla="*/ 2514600 h 2819400"/>
              <a:gd name="connsiteX7" fmla="*/ 3971925 w 4657725"/>
              <a:gd name="connsiteY7" fmla="*/ 114300 h 2819400"/>
              <a:gd name="connsiteX0" fmla="*/ 0 w 4524375"/>
              <a:gd name="connsiteY0" fmla="*/ 0 h 2914650"/>
              <a:gd name="connsiteX1" fmla="*/ 904875 w 4524375"/>
              <a:gd name="connsiteY1" fmla="*/ 752476 h 2914650"/>
              <a:gd name="connsiteX2" fmla="*/ 1924050 w 4524375"/>
              <a:gd name="connsiteY2" fmla="*/ 1409700 h 2914650"/>
              <a:gd name="connsiteX3" fmla="*/ 3324225 w 4524375"/>
              <a:gd name="connsiteY3" fmla="*/ 2571750 h 2914650"/>
              <a:gd name="connsiteX4" fmla="*/ 3657600 w 4524375"/>
              <a:gd name="connsiteY4" fmla="*/ 2552700 h 2914650"/>
              <a:gd name="connsiteX5" fmla="*/ 3924300 w 4524375"/>
              <a:gd name="connsiteY5" fmla="*/ 2914650 h 2914650"/>
              <a:gd name="connsiteX6" fmla="*/ 4524375 w 4524375"/>
              <a:gd name="connsiteY6" fmla="*/ 2609850 h 2914650"/>
              <a:gd name="connsiteX7" fmla="*/ 3838575 w 4524375"/>
              <a:gd name="connsiteY7" fmla="*/ 209550 h 2914650"/>
              <a:gd name="connsiteX0" fmla="*/ 0 w 4524375"/>
              <a:gd name="connsiteY0" fmla="*/ 0 h 2914650"/>
              <a:gd name="connsiteX1" fmla="*/ 904875 w 4524375"/>
              <a:gd name="connsiteY1" fmla="*/ 752476 h 2914650"/>
              <a:gd name="connsiteX2" fmla="*/ 1924050 w 4524375"/>
              <a:gd name="connsiteY2" fmla="*/ 1409700 h 2914650"/>
              <a:gd name="connsiteX3" fmla="*/ 3324225 w 4524375"/>
              <a:gd name="connsiteY3" fmla="*/ 2571750 h 2914650"/>
              <a:gd name="connsiteX4" fmla="*/ 3657600 w 4524375"/>
              <a:gd name="connsiteY4" fmla="*/ 2552700 h 2914650"/>
              <a:gd name="connsiteX5" fmla="*/ 3924300 w 4524375"/>
              <a:gd name="connsiteY5" fmla="*/ 2914650 h 2914650"/>
              <a:gd name="connsiteX6" fmla="*/ 4524375 w 4524375"/>
              <a:gd name="connsiteY6" fmla="*/ 2609850 h 2914650"/>
              <a:gd name="connsiteX7" fmla="*/ 3838575 w 4524375"/>
              <a:gd name="connsiteY7" fmla="*/ 209550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24375" h="2914650">
                <a:moveTo>
                  <a:pt x="0" y="0"/>
                </a:moveTo>
                <a:cubicBezTo>
                  <a:pt x="298450" y="215900"/>
                  <a:pt x="673100" y="546101"/>
                  <a:pt x="904875" y="752476"/>
                </a:cubicBezTo>
                <a:cubicBezTo>
                  <a:pt x="1244600" y="971551"/>
                  <a:pt x="1489075" y="1038225"/>
                  <a:pt x="1924050" y="1409700"/>
                </a:cubicBezTo>
                <a:lnTo>
                  <a:pt x="3324225" y="2571750"/>
                </a:lnTo>
                <a:lnTo>
                  <a:pt x="3657600" y="2552700"/>
                </a:lnTo>
                <a:lnTo>
                  <a:pt x="3924300" y="2914650"/>
                </a:lnTo>
                <a:lnTo>
                  <a:pt x="4524375" y="2609850"/>
                </a:lnTo>
                <a:lnTo>
                  <a:pt x="3838575" y="20955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4138450" y="2228850"/>
            <a:ext cx="2214563" cy="1443038"/>
          </a:xfrm>
          <a:custGeom>
            <a:avLst/>
            <a:gdLst>
              <a:gd name="connsiteX0" fmla="*/ 2952750 w 2952750"/>
              <a:gd name="connsiteY0" fmla="*/ 0 h 3219450"/>
              <a:gd name="connsiteX1" fmla="*/ 1504950 w 2952750"/>
              <a:gd name="connsiteY1" fmla="*/ 1924050 h 3219450"/>
              <a:gd name="connsiteX2" fmla="*/ 0 w 2952750"/>
              <a:gd name="connsiteY2" fmla="*/ 3219450 h 3219450"/>
              <a:gd name="connsiteX0" fmla="*/ 2952750 w 2952750"/>
              <a:gd name="connsiteY0" fmla="*/ 0 h 1924050"/>
              <a:gd name="connsiteX1" fmla="*/ 1504950 w 2952750"/>
              <a:gd name="connsiteY1" fmla="*/ 1924050 h 1924050"/>
              <a:gd name="connsiteX2" fmla="*/ 0 w 2952750"/>
              <a:gd name="connsiteY2" fmla="*/ 1857375 h 192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52750" h="1924050">
                <a:moveTo>
                  <a:pt x="2952750" y="0"/>
                </a:moveTo>
                <a:lnTo>
                  <a:pt x="1504950" y="1924050"/>
                </a:lnTo>
                <a:lnTo>
                  <a:pt x="0" y="1857375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487994" y="3221831"/>
            <a:ext cx="2750344" cy="1314450"/>
          </a:xfrm>
          <a:custGeom>
            <a:avLst/>
            <a:gdLst>
              <a:gd name="connsiteX0" fmla="*/ 0 w 3609975"/>
              <a:gd name="connsiteY0" fmla="*/ 0 h 1533525"/>
              <a:gd name="connsiteX1" fmla="*/ 3609975 w 3609975"/>
              <a:gd name="connsiteY1" fmla="*/ 247650 h 1533525"/>
              <a:gd name="connsiteX2" fmla="*/ 3124200 w 3609975"/>
              <a:gd name="connsiteY2" fmla="*/ 819150 h 1533525"/>
              <a:gd name="connsiteX3" fmla="*/ 1895475 w 3609975"/>
              <a:gd name="connsiteY3" fmla="*/ 1457325 h 1533525"/>
              <a:gd name="connsiteX4" fmla="*/ 1390650 w 3609975"/>
              <a:gd name="connsiteY4" fmla="*/ 1533525 h 1533525"/>
              <a:gd name="connsiteX0" fmla="*/ 0 w 3609975"/>
              <a:gd name="connsiteY0" fmla="*/ 0 h 1533525"/>
              <a:gd name="connsiteX1" fmla="*/ 2140167 w 3609975"/>
              <a:gd name="connsiteY1" fmla="*/ 133350 h 1533525"/>
              <a:gd name="connsiteX2" fmla="*/ 3609975 w 3609975"/>
              <a:gd name="connsiteY2" fmla="*/ 247650 h 1533525"/>
              <a:gd name="connsiteX3" fmla="*/ 3124200 w 3609975"/>
              <a:gd name="connsiteY3" fmla="*/ 819150 h 1533525"/>
              <a:gd name="connsiteX4" fmla="*/ 1895475 w 3609975"/>
              <a:gd name="connsiteY4" fmla="*/ 1457325 h 1533525"/>
              <a:gd name="connsiteX5" fmla="*/ 1390650 w 3609975"/>
              <a:gd name="connsiteY5" fmla="*/ 1533525 h 1533525"/>
              <a:gd name="connsiteX0" fmla="*/ 0 w 3609975"/>
              <a:gd name="connsiteY0" fmla="*/ 219075 h 1752600"/>
              <a:gd name="connsiteX1" fmla="*/ 1387692 w 3609975"/>
              <a:gd name="connsiteY1" fmla="*/ 0 h 1752600"/>
              <a:gd name="connsiteX2" fmla="*/ 3609975 w 3609975"/>
              <a:gd name="connsiteY2" fmla="*/ 466725 h 1752600"/>
              <a:gd name="connsiteX3" fmla="*/ 3124200 w 3609975"/>
              <a:gd name="connsiteY3" fmla="*/ 1038225 h 1752600"/>
              <a:gd name="connsiteX4" fmla="*/ 1895475 w 3609975"/>
              <a:gd name="connsiteY4" fmla="*/ 1676400 h 1752600"/>
              <a:gd name="connsiteX5" fmla="*/ 1390650 w 3609975"/>
              <a:gd name="connsiteY5" fmla="*/ 1752600 h 1752600"/>
              <a:gd name="connsiteX0" fmla="*/ 0 w 3667125"/>
              <a:gd name="connsiteY0" fmla="*/ 38100 h 1752600"/>
              <a:gd name="connsiteX1" fmla="*/ 1444842 w 3667125"/>
              <a:gd name="connsiteY1" fmla="*/ 0 h 1752600"/>
              <a:gd name="connsiteX2" fmla="*/ 3667125 w 3667125"/>
              <a:gd name="connsiteY2" fmla="*/ 466725 h 1752600"/>
              <a:gd name="connsiteX3" fmla="*/ 3181350 w 3667125"/>
              <a:gd name="connsiteY3" fmla="*/ 1038225 h 1752600"/>
              <a:gd name="connsiteX4" fmla="*/ 1952625 w 3667125"/>
              <a:gd name="connsiteY4" fmla="*/ 1676400 h 1752600"/>
              <a:gd name="connsiteX5" fmla="*/ 1447800 w 3667125"/>
              <a:gd name="connsiteY5" fmla="*/ 1752600 h 175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7125" h="1752600">
                <a:moveTo>
                  <a:pt x="0" y="38100"/>
                </a:moveTo>
                <a:lnTo>
                  <a:pt x="1444842" y="0"/>
                </a:lnTo>
                <a:lnTo>
                  <a:pt x="3667125" y="466725"/>
                </a:lnTo>
                <a:lnTo>
                  <a:pt x="3181350" y="1038225"/>
                </a:lnTo>
                <a:lnTo>
                  <a:pt x="1952625" y="1676400"/>
                </a:lnTo>
                <a:lnTo>
                  <a:pt x="1447800" y="1752600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2302506" y="5050632"/>
            <a:ext cx="1028700" cy="95726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reeform 25"/>
          <p:cNvSpPr/>
          <p:nvPr/>
        </p:nvSpPr>
        <p:spPr>
          <a:xfrm>
            <a:off x="2743201" y="3621882"/>
            <a:ext cx="2878931" cy="1164431"/>
          </a:xfrm>
          <a:custGeom>
            <a:avLst/>
            <a:gdLst>
              <a:gd name="connsiteX0" fmla="*/ 0 w 3838575"/>
              <a:gd name="connsiteY0" fmla="*/ 1171575 h 1552575"/>
              <a:gd name="connsiteX1" fmla="*/ 1085850 w 3838575"/>
              <a:gd name="connsiteY1" fmla="*/ 1200150 h 1552575"/>
              <a:gd name="connsiteX2" fmla="*/ 1476375 w 3838575"/>
              <a:gd name="connsiteY2" fmla="*/ 971550 h 1552575"/>
              <a:gd name="connsiteX3" fmla="*/ 1952625 w 3838575"/>
              <a:gd name="connsiteY3" fmla="*/ 571500 h 1552575"/>
              <a:gd name="connsiteX4" fmla="*/ 1857375 w 3838575"/>
              <a:gd name="connsiteY4" fmla="*/ 0 h 1552575"/>
              <a:gd name="connsiteX5" fmla="*/ 3381375 w 3838575"/>
              <a:gd name="connsiteY5" fmla="*/ 57150 h 1552575"/>
              <a:gd name="connsiteX6" fmla="*/ 3838575 w 3838575"/>
              <a:gd name="connsiteY6" fmla="*/ 1552575 h 1552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38575" h="1552575">
                <a:moveTo>
                  <a:pt x="0" y="1171575"/>
                </a:moveTo>
                <a:lnTo>
                  <a:pt x="1085850" y="1200150"/>
                </a:lnTo>
                <a:lnTo>
                  <a:pt x="1476375" y="971550"/>
                </a:lnTo>
                <a:lnTo>
                  <a:pt x="1952625" y="571500"/>
                </a:lnTo>
                <a:lnTo>
                  <a:pt x="1857375" y="0"/>
                </a:lnTo>
                <a:lnTo>
                  <a:pt x="3381375" y="57150"/>
                </a:lnTo>
                <a:lnTo>
                  <a:pt x="3838575" y="1552575"/>
                </a:lnTo>
              </a:path>
            </a:pathLst>
          </a:cu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 sz="135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520857" y="2614612"/>
            <a:ext cx="14943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050" b="1" dirty="0">
                <a:solidFill>
                  <a:srgbClr val="7030A0"/>
                </a:solidFill>
              </a:rPr>
              <a:t>Norðurland Vestra og </a:t>
            </a:r>
          </a:p>
          <a:p>
            <a:r>
              <a:rPr lang="is-IS" sz="1050" b="1" dirty="0">
                <a:solidFill>
                  <a:srgbClr val="7030A0"/>
                </a:solidFill>
              </a:rPr>
              <a:t>Norðanverðir Vestfirðir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065297" y="2704154"/>
            <a:ext cx="12346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050" b="1" dirty="0">
                <a:solidFill>
                  <a:srgbClr val="7030A0"/>
                </a:solidFill>
              </a:rPr>
              <a:t>Norðurland Eystra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98319" y="3557587"/>
            <a:ext cx="1795684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050" b="1" dirty="0">
                <a:solidFill>
                  <a:srgbClr val="7030A0"/>
                </a:solidFill>
              </a:rPr>
              <a:t>Þjóðgarðurinn Snæfellsjökull</a:t>
            </a:r>
          </a:p>
          <a:p>
            <a:r>
              <a:rPr lang="is-IS" sz="1050" b="1" dirty="0">
                <a:solidFill>
                  <a:srgbClr val="7030A0"/>
                </a:solidFill>
              </a:rPr>
              <a:t>og Vesturland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72870" y="2675579"/>
            <a:ext cx="166103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050" b="1" dirty="0">
                <a:solidFill>
                  <a:srgbClr val="7030A0"/>
                </a:solidFill>
              </a:rPr>
              <a:t>Sunnanverðir Vestfirðir og</a:t>
            </a:r>
          </a:p>
          <a:p>
            <a:r>
              <a:rPr lang="is-IS" sz="1050" b="1" dirty="0">
                <a:solidFill>
                  <a:srgbClr val="7030A0"/>
                </a:solidFill>
              </a:rPr>
              <a:t>Breiðafjörður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43886" y="3961209"/>
            <a:ext cx="118654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050" b="1" dirty="0">
                <a:solidFill>
                  <a:srgbClr val="7030A0"/>
                </a:solidFill>
              </a:rPr>
              <a:t>Miðhálendið,</a:t>
            </a:r>
          </a:p>
          <a:p>
            <a:r>
              <a:rPr lang="is-IS" sz="1050" b="1" dirty="0">
                <a:solidFill>
                  <a:srgbClr val="7030A0"/>
                </a:solidFill>
              </a:rPr>
              <a:t>Gullfoss og Geysir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817363" y="3075137"/>
            <a:ext cx="8034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050" b="1" dirty="0">
                <a:solidFill>
                  <a:srgbClr val="7030A0"/>
                </a:solidFill>
              </a:rPr>
              <a:t>Austurland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141729" y="5104456"/>
            <a:ext cx="75693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050" b="1" dirty="0">
                <a:solidFill>
                  <a:srgbClr val="7030A0"/>
                </a:solidFill>
              </a:rPr>
              <a:t>Suðurland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56325" y="5193505"/>
            <a:ext cx="11560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1050" b="1" dirty="0">
                <a:solidFill>
                  <a:srgbClr val="7030A0"/>
                </a:solidFill>
              </a:rPr>
              <a:t>Suðvesturland og</a:t>
            </a:r>
          </a:p>
          <a:p>
            <a:r>
              <a:rPr lang="is-IS" sz="1050" b="1" dirty="0">
                <a:solidFill>
                  <a:srgbClr val="7030A0"/>
                </a:solidFill>
              </a:rPr>
              <a:t>Vestmannaeyjar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51720" y="24349"/>
            <a:ext cx="5892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4000" dirty="0"/>
              <a:t>Protected areas </a:t>
            </a:r>
          </a:p>
        </p:txBody>
      </p:sp>
    </p:spTree>
    <p:extLst>
      <p:ext uri="{BB962C8B-B14F-4D97-AF65-F5344CB8AC3E}">
        <p14:creationId xmlns:p14="http://schemas.microsoft.com/office/powerpoint/2010/main" val="415909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>
                <a:latin typeface="+mn-lt"/>
              </a:rPr>
              <a:t>Nature based tourism in the highlands</a:t>
            </a:r>
            <a:r>
              <a:rPr lang="en-US" sz="3600" b="1" dirty="0">
                <a:effectLst/>
                <a:latin typeface="Calibri"/>
                <a:ea typeface="Times New Roman"/>
              </a:rPr>
              <a:t> </a:t>
            </a:r>
            <a:endParaRPr lang="is-IS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3600" dirty="0">
              <a:solidFill>
                <a:prstClr val="white"/>
              </a:solidFill>
              <a:effectLst>
                <a:innerShdw blurRad="12700" dist="38100" dir="18900000">
                  <a:prstClr val="black">
                    <a:alpha val="26000"/>
                  </a:prstClr>
                </a:innerShdw>
              </a:effectLst>
              <a:latin typeface="Stainless Bold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069160"/>
          </a:xfrm>
        </p:spPr>
        <p:txBody>
          <a:bodyPr>
            <a:normAutofit fontScale="25000" lnSpcReduction="20000"/>
          </a:bodyPr>
          <a:lstStyle/>
          <a:p>
            <a:endParaRPr lang="en-US" sz="7200" dirty="0"/>
          </a:p>
          <a:p>
            <a:pPr marL="0" indent="0">
              <a:buNone/>
            </a:pPr>
            <a:r>
              <a:rPr lang="en-US" sz="7200" dirty="0"/>
              <a:t>How do we best protect the nature now and in the future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The Agency has put forward some reservation towards forming a national park in the highlands to the </a:t>
            </a:r>
            <a:r>
              <a:rPr lang="en-US" sz="7200" dirty="0" err="1"/>
              <a:t>Parliment</a:t>
            </a:r>
            <a:endParaRPr lang="en-US" sz="7200" dirty="0"/>
          </a:p>
          <a:p>
            <a:endParaRPr lang="en-US" sz="7200" dirty="0"/>
          </a:p>
          <a:p>
            <a:pPr marL="0" indent="0">
              <a:buNone/>
            </a:pPr>
            <a:r>
              <a:rPr lang="en-US" sz="7200" dirty="0"/>
              <a:t>Why: </a:t>
            </a:r>
          </a:p>
          <a:p>
            <a:r>
              <a:rPr lang="en-US" sz="7200" dirty="0"/>
              <a:t>National Parks is to invite people to the area </a:t>
            </a:r>
          </a:p>
          <a:p>
            <a:r>
              <a:rPr lang="en-US" sz="7200" dirty="0"/>
              <a:t>Large parts of the highlands are very sensitive, the growing season is very short </a:t>
            </a:r>
          </a:p>
          <a:p>
            <a:r>
              <a:rPr lang="en-US" sz="7200" dirty="0" err="1"/>
              <a:t>Friðland</a:t>
            </a:r>
            <a:r>
              <a:rPr lang="en-US" sz="7200" dirty="0"/>
              <a:t> </a:t>
            </a:r>
            <a:r>
              <a:rPr lang="en-US" sz="7200" dirty="0" err="1"/>
              <a:t>að</a:t>
            </a:r>
            <a:r>
              <a:rPr lang="en-US" sz="7200" dirty="0"/>
              <a:t> </a:t>
            </a:r>
            <a:r>
              <a:rPr lang="en-US" sz="7200" dirty="0" err="1"/>
              <a:t>Fjallabaki</a:t>
            </a:r>
            <a:r>
              <a:rPr lang="en-US" sz="7200" dirty="0"/>
              <a:t> is in a more strict protection category</a:t>
            </a:r>
          </a:p>
          <a:p>
            <a:pPr marL="0" indent="0">
              <a:buNone/>
            </a:pPr>
            <a:endParaRPr lang="en-US" sz="7200" dirty="0"/>
          </a:p>
          <a:p>
            <a:pPr marL="0" indent="0">
              <a:buNone/>
            </a:pPr>
            <a:r>
              <a:rPr lang="en-US" sz="7200" dirty="0"/>
              <a:t>If</a:t>
            </a:r>
          </a:p>
          <a:p>
            <a:pPr marL="0" indent="0">
              <a:buNone/>
            </a:pPr>
            <a:endParaRPr lang="en-US" sz="7200" dirty="0"/>
          </a:p>
          <a:p>
            <a:r>
              <a:rPr lang="en-US" sz="7200" dirty="0"/>
              <a:t>Very clear on what are the aims with the park, (Not just the biggest….)</a:t>
            </a:r>
          </a:p>
          <a:p>
            <a:r>
              <a:rPr lang="en-US" sz="7200" dirty="0"/>
              <a:t>Very strict rules on tourism in the park (</a:t>
            </a:r>
            <a:r>
              <a:rPr lang="en-US" sz="7200" dirty="0" err="1"/>
              <a:t>Snæfellsjökull</a:t>
            </a:r>
            <a:r>
              <a:rPr lang="en-US" sz="7200" dirty="0"/>
              <a:t> national park is making their own </a:t>
            </a:r>
            <a:r>
              <a:rPr lang="en-US" sz="7200" dirty="0" err="1"/>
              <a:t>Toruism</a:t>
            </a:r>
            <a:r>
              <a:rPr lang="en-US" sz="7200" dirty="0"/>
              <a:t> steering plan)  based on The </a:t>
            </a:r>
            <a:r>
              <a:rPr lang="en-US" sz="7200" b="1" dirty="0"/>
              <a:t>European Charter for Sustainable Tourism in Protected Areas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3689859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>
                <a:latin typeface="+mn-lt"/>
              </a:rPr>
              <a:t>Nature based tourism in the highland</a:t>
            </a:r>
            <a:r>
              <a:rPr lang="en-US" b="1" dirty="0">
                <a:latin typeface="+mn-lt"/>
              </a:rPr>
              <a:t>s</a:t>
            </a:r>
            <a:r>
              <a:rPr lang="en-US" b="1" dirty="0">
                <a:effectLst/>
                <a:latin typeface="Calibri"/>
                <a:ea typeface="Times New Roman"/>
              </a:rPr>
              <a:t> </a:t>
            </a:r>
            <a:endParaRPr lang="is-IS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3600" dirty="0">
              <a:solidFill>
                <a:prstClr val="white"/>
              </a:solidFill>
              <a:effectLst>
                <a:innerShdw blurRad="12700" dist="38100" dir="18900000">
                  <a:prstClr val="black">
                    <a:alpha val="26000"/>
                  </a:prstClr>
                </a:innerShdw>
              </a:effectLst>
              <a:latin typeface="Stainless Bold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/>
              <a:t>Need to answer several questions</a:t>
            </a:r>
            <a:endParaRPr lang="is-IS" dirty="0"/>
          </a:p>
          <a:p>
            <a:pPr marL="0" indent="0">
              <a:buNone/>
            </a:pPr>
            <a:r>
              <a:rPr lang="en-US" dirty="0"/>
              <a:t> </a:t>
            </a:r>
            <a:endParaRPr lang="is-IS" sz="3300" dirty="0"/>
          </a:p>
          <a:p>
            <a:pPr lvl="0"/>
            <a:r>
              <a:rPr lang="en-US" sz="5500" dirty="0"/>
              <a:t>Management of the national park</a:t>
            </a:r>
          </a:p>
          <a:p>
            <a:pPr lvl="1"/>
            <a:r>
              <a:rPr lang="en-US" sz="5500" dirty="0"/>
              <a:t>Sustainable park what does it mean </a:t>
            </a:r>
          </a:p>
          <a:p>
            <a:pPr lvl="1"/>
            <a:r>
              <a:rPr lang="en-US" sz="5500" dirty="0"/>
              <a:t>What do we allow within the park, for </a:t>
            </a:r>
            <a:r>
              <a:rPr lang="en-US" sz="5500" dirty="0" err="1"/>
              <a:t>grasing</a:t>
            </a:r>
            <a:r>
              <a:rPr lang="en-US" sz="5500" dirty="0"/>
              <a:t>, power plants, houses owned by private actors, visitors centers, hotels, helicopters, camping,</a:t>
            </a:r>
          </a:p>
          <a:p>
            <a:pPr lvl="1"/>
            <a:r>
              <a:rPr lang="en-US" sz="5500" dirty="0"/>
              <a:t>Waste (all goes out of the area), sewage (closed systems), Use of chemicals,</a:t>
            </a:r>
          </a:p>
          <a:p>
            <a:pPr lvl="1"/>
            <a:r>
              <a:rPr lang="en-US" sz="5500" dirty="0"/>
              <a:t>Security, when are tourist allowed in the highlands, under what conditions.  </a:t>
            </a:r>
            <a:endParaRPr lang="is-IS" sz="5500" dirty="0"/>
          </a:p>
        </p:txBody>
      </p:sp>
    </p:spTree>
    <p:extLst>
      <p:ext uri="{BB962C8B-B14F-4D97-AF65-F5344CB8AC3E}">
        <p14:creationId xmlns:p14="http://schemas.microsoft.com/office/powerpoint/2010/main" val="368926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>
                <a:latin typeface="+mn-lt"/>
              </a:rPr>
              <a:t>Nature based tourism in the highland</a:t>
            </a:r>
            <a:r>
              <a:rPr lang="en-US" b="1" dirty="0">
                <a:latin typeface="+mn-lt"/>
              </a:rPr>
              <a:t>s</a:t>
            </a:r>
            <a:r>
              <a:rPr lang="en-US" b="1" dirty="0">
                <a:effectLst/>
                <a:latin typeface="Calibri"/>
                <a:ea typeface="Times New Roman"/>
              </a:rPr>
              <a:t> </a:t>
            </a:r>
            <a:endParaRPr lang="is-IS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3600" dirty="0">
              <a:solidFill>
                <a:prstClr val="white"/>
              </a:solidFill>
              <a:effectLst>
                <a:innerShdw blurRad="12700" dist="38100" dir="18900000">
                  <a:prstClr val="black">
                    <a:alpha val="26000"/>
                  </a:prstClr>
                </a:innerShdw>
              </a:effectLst>
              <a:latin typeface="Stainless Bold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dirty="0"/>
              <a:t>Need to answer several questions</a:t>
            </a:r>
            <a:endParaRPr lang="is-IS" dirty="0"/>
          </a:p>
          <a:p>
            <a:pPr marL="0" indent="0">
              <a:buNone/>
            </a:pPr>
            <a:r>
              <a:rPr lang="en-US" dirty="0"/>
              <a:t> </a:t>
            </a:r>
            <a:endParaRPr lang="is-IS" sz="3300" dirty="0"/>
          </a:p>
          <a:p>
            <a:pPr lvl="0"/>
            <a:r>
              <a:rPr lang="en-US" sz="5500" dirty="0"/>
              <a:t>Management of the national park</a:t>
            </a:r>
          </a:p>
          <a:p>
            <a:pPr lvl="1"/>
            <a:r>
              <a:rPr lang="en-US" sz="5500" dirty="0"/>
              <a:t>Linking to the local people</a:t>
            </a:r>
          </a:p>
          <a:p>
            <a:pPr lvl="1"/>
            <a:r>
              <a:rPr lang="en-US" sz="5500" dirty="0"/>
              <a:t>Links to local governments who have the planning power</a:t>
            </a:r>
            <a:endParaRPr lang="is-IS" sz="5500" dirty="0"/>
          </a:p>
          <a:p>
            <a:pPr lvl="1"/>
            <a:r>
              <a:rPr lang="en-US" sz="5500" dirty="0"/>
              <a:t>Who are allowed to have operations in a protected site</a:t>
            </a:r>
          </a:p>
          <a:p>
            <a:pPr lvl="2"/>
            <a:r>
              <a:rPr lang="en-US" sz="5500" dirty="0"/>
              <a:t>Licensing and fee</a:t>
            </a:r>
            <a:endParaRPr lang="is-IS" sz="5500" dirty="0"/>
          </a:p>
          <a:p>
            <a:pPr lvl="1"/>
            <a:r>
              <a:rPr lang="en-US" sz="5500" dirty="0"/>
              <a:t>Funding of the management of protected sites, fees, the tax base</a:t>
            </a:r>
          </a:p>
          <a:p>
            <a:pPr lvl="1"/>
            <a:r>
              <a:rPr lang="en-US" sz="5500" dirty="0"/>
              <a:t>Closing of sites in different times</a:t>
            </a:r>
          </a:p>
        </p:txBody>
      </p:sp>
    </p:spTree>
    <p:extLst>
      <p:ext uri="{BB962C8B-B14F-4D97-AF65-F5344CB8AC3E}">
        <p14:creationId xmlns:p14="http://schemas.microsoft.com/office/powerpoint/2010/main" val="131332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12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3600" b="1" dirty="0">
                <a:latin typeface="+mn-lt"/>
              </a:rPr>
              <a:t>Nature based tourism in the highland</a:t>
            </a:r>
            <a:r>
              <a:rPr lang="en-US" b="1" dirty="0">
                <a:latin typeface="+mn-lt"/>
              </a:rPr>
              <a:t>s</a:t>
            </a:r>
            <a:r>
              <a:rPr lang="en-US" b="1" dirty="0">
                <a:effectLst/>
                <a:latin typeface="Calibri"/>
                <a:ea typeface="Times New Roman"/>
              </a:rPr>
              <a:t> </a:t>
            </a:r>
            <a:endParaRPr lang="is-IS" sz="3600" b="1" dirty="0">
              <a:effectLst/>
              <a:latin typeface="Times New Roman"/>
              <a:ea typeface="Times New Rom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s-IS" sz="3600" dirty="0">
              <a:solidFill>
                <a:prstClr val="white"/>
              </a:solidFill>
              <a:effectLst>
                <a:innerShdw blurRad="12700" dist="38100" dir="18900000">
                  <a:prstClr val="black">
                    <a:alpha val="26000"/>
                  </a:prstClr>
                </a:innerShdw>
              </a:effectLst>
              <a:latin typeface="Stainless Bold" pitchFamily="50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514116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3300" dirty="0"/>
              <a:t>Lessons from the protection Team:</a:t>
            </a:r>
          </a:p>
          <a:p>
            <a:pPr lvl="1"/>
            <a:endParaRPr lang="en-US" sz="3300" dirty="0"/>
          </a:p>
          <a:p>
            <a:pPr lvl="1"/>
            <a:r>
              <a:rPr lang="en-US" sz="3300" dirty="0"/>
              <a:t>this will take time, need of a timetable that everybody are in agreement on</a:t>
            </a:r>
          </a:p>
          <a:p>
            <a:pPr lvl="1"/>
            <a:r>
              <a:rPr lang="en-US" sz="3300" dirty="0"/>
              <a:t>At the same time make the management plan</a:t>
            </a:r>
          </a:p>
          <a:p>
            <a:pPr lvl="1"/>
            <a:r>
              <a:rPr lang="en-US" sz="3300" dirty="0"/>
              <a:t>And tourist management plan</a:t>
            </a:r>
          </a:p>
          <a:p>
            <a:pPr lvl="2"/>
            <a:r>
              <a:rPr lang="en-US" sz="2900" dirty="0"/>
              <a:t>How to make sure that local people are positive</a:t>
            </a:r>
            <a:endParaRPr lang="is-IS" sz="2900" dirty="0"/>
          </a:p>
          <a:p>
            <a:pPr marL="457200" lvl="1" indent="0">
              <a:buNone/>
            </a:pPr>
            <a:endParaRPr lang="en-US" sz="33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0"/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1469382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f4096a0d18346babbce0b2e4ca6bc9b xmlns="e5ce2545-fdba-46e4-a944-082c26d0bee0">
      <Terms xmlns="http://schemas.microsoft.com/office/infopath/2007/PartnerControls"/>
    </af4096a0d18346babbce0b2e4ca6bc9b>
    <TaxCatchAll xmlns="1fdcc1a0-e9f9-4b9b-b451-4e4cf08216c8"/>
    <d8d3244f88f44db9b624929820c6e31e xmlns="e5ce2545-fdba-46e4-a944-082c26d0bee0">
      <Terms xmlns="http://schemas.microsoft.com/office/infopath/2007/PartnerControls"/>
    </d8d3244f88f44db9b624929820c6e31e>
    <SharedWithUsers xmlns="1fdcc1a0-e9f9-4b9b-b451-4e4cf08216c8">
      <UserInfo>
        <DisplayName>Björn Gunnlaugsson</DisplayName>
        <AccountId>24</AccountId>
        <AccountType/>
      </UserInfo>
      <UserInfo>
        <DisplayName>Björn Þorláksson</DisplayName>
        <AccountId>331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EEE48A3B122F49BE7FA765C4BBEBF9" ma:contentTypeVersion="7" ma:contentTypeDescription="Create a new document." ma:contentTypeScope="" ma:versionID="cfc54e9ddbf8c4101669d71b4cbf2c72">
  <xsd:schema xmlns:xsd="http://www.w3.org/2001/XMLSchema" xmlns:xs="http://www.w3.org/2001/XMLSchema" xmlns:p="http://schemas.microsoft.com/office/2006/metadata/properties" xmlns:ns2="e5ce2545-fdba-46e4-a944-082c26d0bee0" xmlns:ns3="1fdcc1a0-e9f9-4b9b-b451-4e4cf08216c8" targetNamespace="http://schemas.microsoft.com/office/2006/metadata/properties" ma:root="true" ma:fieldsID="90fb9a7ed14871f8a2c76a75c0a7a7d9" ns2:_="" ns3:_="">
    <xsd:import namespace="e5ce2545-fdba-46e4-a944-082c26d0bee0"/>
    <xsd:import namespace="1fdcc1a0-e9f9-4b9b-b451-4e4cf08216c8"/>
    <xsd:element name="properties">
      <xsd:complexType>
        <xsd:sequence>
          <xsd:element name="documentManagement">
            <xsd:complexType>
              <xsd:all>
                <xsd:element ref="ns2:af4096a0d18346babbce0b2e4ca6bc9b" minOccurs="0"/>
                <xsd:element ref="ns3:TaxCatchAll" minOccurs="0"/>
                <xsd:element ref="ns2:d8d3244f88f44db9b624929820c6e31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ce2545-fdba-46e4-a944-082c26d0bee0" elementFormDefault="qualified">
    <xsd:import namespace="http://schemas.microsoft.com/office/2006/documentManagement/types"/>
    <xsd:import namespace="http://schemas.microsoft.com/office/infopath/2007/PartnerControls"/>
    <xsd:element name="af4096a0d18346babbce0b2e4ca6bc9b" ma:index="9" nillable="true" ma:taxonomy="true" ma:internalName="af4096a0d18346babbce0b2e4ca6bc9b" ma:taxonomyFieldName="M_x00e1_laflokkur" ma:displayName="Málaflokkur" ma:default="" ma:fieldId="{af4096a0-d183-46ba-bbce-0b2e4ca6bc9b}" ma:sspId="ac492645-c487-4f75-ab81-32a644794eb3" ma:termSetId="14998699-ab24-4d79-b5ed-647e5835c82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8d3244f88f44db9b624929820c6e31e" ma:index="12" nillable="true" ma:taxonomy="true" ma:internalName="d8d3244f88f44db9b624929820c6e31e" ma:taxonomyFieldName="Teymi" ma:displayName="Teymi" ma:default="" ma:fieldId="{d8d3244f-88f4-4db9-b624-929820c6e31e}" ma:sspId="ac492645-c487-4f75-ab81-32a644794eb3" ma:termSetId="02688425-a757-4fcf-8898-16c36c00c4d6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c1a0-e9f9-4b9b-b451-4e4cf08216c8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37c7e42d-f8ee-482e-a44c-332afa4b4591}" ma:internalName="TaxCatchAll" ma:showField="CatchAllData" ma:web="1fdcc1a0-e9f9-4b9b-b451-4e4cf08216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6E9325A-6FF3-4115-B883-79CB839BB3BF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schemas.microsoft.com/office/infopath/2007/PartnerControls"/>
    <ds:schemaRef ds:uri="1fdcc1a0-e9f9-4b9b-b451-4e4cf08216c8"/>
    <ds:schemaRef ds:uri="e5ce2545-fdba-46e4-a944-082c26d0bee0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F144C11-5D2B-470B-A736-EE04136BF7E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14E5E8-2513-46B2-86BE-49C7D8B92E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ce2545-fdba-46e4-a944-082c26d0bee0"/>
    <ds:schemaRef ds:uri="1fdcc1a0-e9f9-4b9b-b451-4e4cf08216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3035</TotalTime>
  <Words>244</Words>
  <Application>Microsoft Office PowerPoint</Application>
  <PresentationFormat>On-screen Show (4:3)</PresentationFormat>
  <Paragraphs>64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Stainless Bold</vt:lpstr>
      <vt:lpstr>Times New Roman</vt:lpstr>
      <vt:lpstr>1_Office Theme</vt:lpstr>
      <vt:lpstr>4_Office Theme</vt:lpstr>
      <vt:lpstr>5_Office Theme</vt:lpstr>
      <vt:lpstr>2_Office Theme</vt:lpstr>
      <vt:lpstr>PowerPoint Presentation</vt:lpstr>
      <vt:lpstr>PowerPoint Presentation</vt:lpstr>
      <vt:lpstr>Organization Chart </vt:lpstr>
      <vt:lpstr>PowerPoint Presentation</vt:lpstr>
      <vt:lpstr>Nature based tourism in the highlands </vt:lpstr>
      <vt:lpstr>Nature based tourism in the highlands </vt:lpstr>
      <vt:lpstr>Nature based tourism in the highlands </vt:lpstr>
      <vt:lpstr>Nature based tourism in the highlands </vt:lpstr>
    </vt:vector>
  </TitlesOfParts>
  <Company>Umhverfisstofnun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Umhverfisstofnun</dc:title>
  <dc:creator>kristinlinda</dc:creator>
  <cp:lastModifiedBy>Kristín L. Árnadóttir</cp:lastModifiedBy>
  <cp:revision>47</cp:revision>
  <cp:lastPrinted>2014-08-21T14:23:56Z</cp:lastPrinted>
  <dcterms:created xsi:type="dcterms:W3CDTF">2014-08-21T11:33:50Z</dcterms:created>
  <dcterms:modified xsi:type="dcterms:W3CDTF">2017-05-28T14:40:52Z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0x01010050EEE48A3B122F49BE7FA765C4BBEBF9</vt:lpwstr>
  </property>
  <property fmtid="{D5CDD505-2E9C-101B-9397-08002B2CF9AE}" pid="3" name="Teymi">
    <vt:lpwstr/>
  </property>
  <property fmtid="{D5CDD505-2E9C-101B-9397-08002B2CF9AE}" pid="4" name="Málaflokkur">
    <vt:lpwstr/>
  </property>
</Properties>
</file>