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1"/>
  </p:notesMasterIdLst>
  <p:sldIdLst>
    <p:sldId id="290" r:id="rId2"/>
    <p:sldId id="291" r:id="rId3"/>
    <p:sldId id="327" r:id="rId4"/>
    <p:sldId id="334" r:id="rId5"/>
    <p:sldId id="331" r:id="rId6"/>
    <p:sldId id="329" r:id="rId7"/>
    <p:sldId id="330" r:id="rId8"/>
    <p:sldId id="345" r:id="rId9"/>
    <p:sldId id="332" r:id="rId10"/>
    <p:sldId id="335" r:id="rId11"/>
    <p:sldId id="341" r:id="rId12"/>
    <p:sldId id="340" r:id="rId13"/>
    <p:sldId id="342" r:id="rId14"/>
    <p:sldId id="344" r:id="rId15"/>
    <p:sldId id="336" r:id="rId16"/>
    <p:sldId id="339" r:id="rId17"/>
    <p:sldId id="333" r:id="rId18"/>
    <p:sldId id="338" r:id="rId19"/>
    <p:sldId id="32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50"/>
    <a:srgbClr val="FF3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479"/>
  </p:normalViewPr>
  <p:slideViewPr>
    <p:cSldViewPr snapToGrid="0" snapToObjects="1">
      <p:cViewPr varScale="1">
        <p:scale>
          <a:sx n="104" d="100"/>
          <a:sy n="104" d="100"/>
        </p:scale>
        <p:origin x="-232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433BB-2154-7143-B4F5-11C796A4BEC6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FA77C-2C7E-504F-ABD1-CC3515499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2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09AF0-6F1A-7847-B7A4-A2FE99D5575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1684624-FE4A-FF43-B526-D4AF4E99B533}" type="datetimeFigureOut">
              <a:rPr lang="en-US" smtClean="0"/>
              <a:t>27/05/17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FA9DC3F-36BC-6E45-9073-6A4FDB0B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la@hi.i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43230"/>
            <a:ext cx="10363200" cy="16763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s-IS" sz="5400" dirty="0" smtClean="0">
                <a:solidFill>
                  <a:srgbClr val="FFFF00"/>
                </a:solidFill>
                <a:ea typeface="ＭＳ Ｐゴシック" pitchFamily="28" charset="-128"/>
                <a:cs typeface="ＭＳ Ｐゴシック" pitchFamily="28" charset="-128"/>
              </a:rPr>
              <a:t>Breaching the Gap Between Laissez-fair</a:t>
            </a:r>
            <a:br>
              <a:rPr lang="is-IS" sz="5400" dirty="0" smtClean="0">
                <a:solidFill>
                  <a:srgbClr val="FFFF00"/>
                </a:solidFill>
                <a:ea typeface="ＭＳ Ｐゴシック" pitchFamily="28" charset="-128"/>
                <a:cs typeface="ＭＳ Ｐゴシック" pitchFamily="28" charset="-128"/>
              </a:rPr>
            </a:br>
            <a:r>
              <a:rPr lang="is-IS" sz="5400" dirty="0" smtClean="0">
                <a:solidFill>
                  <a:srgbClr val="FFFF00"/>
                </a:solidFill>
                <a:ea typeface="ＭＳ Ｐゴシック" pitchFamily="28" charset="-128"/>
                <a:cs typeface="ＭＳ Ｐゴシック" pitchFamily="28" charset="-128"/>
              </a:rPr>
              <a:t> Attitudes and Planning</a:t>
            </a:r>
            <a:endParaRPr lang="en-US" sz="5400" dirty="0">
              <a:solidFill>
                <a:srgbClr val="FFFF00"/>
              </a:solidFill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2563299"/>
            <a:ext cx="11448026" cy="40730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8" charset="2"/>
              <a:buNone/>
            </a:pPr>
            <a:endParaRPr lang="en-US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r>
              <a:rPr lang="en-US" sz="4500" dirty="0" smtClean="0">
                <a:ea typeface="ＭＳ Ｐゴシック" pitchFamily="28" charset="-128"/>
                <a:cs typeface="ＭＳ Ｐゴシック" pitchFamily="28" charset="-128"/>
              </a:rPr>
              <a:t>Kristín Vala </a:t>
            </a:r>
            <a:r>
              <a:rPr lang="en-US" sz="4500" dirty="0" smtClean="0">
                <a:ea typeface="ＭＳ Ｐゴシック" pitchFamily="28" charset="-128"/>
                <a:cs typeface="ＭＳ Ｐゴシック" pitchFamily="28" charset="-128"/>
              </a:rPr>
              <a:t>Ragnarsdóttir </a:t>
            </a:r>
            <a:endParaRPr lang="en-US" sz="4500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endParaRPr lang="en-US" sz="2400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Institute </a:t>
            </a: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of Earth Sciences, </a:t>
            </a:r>
            <a:r>
              <a:rPr lang="en-US" dirty="0" smtClean="0">
                <a:ea typeface="ＭＳ Ｐゴシック" pitchFamily="28" charset="-128"/>
                <a:cs typeface="ＭＳ Ｐゴシック" pitchFamily="28" charset="-128"/>
                <a:hlinkClick r:id="rId3"/>
              </a:rPr>
              <a:t>vala@hi.is</a:t>
            </a:r>
            <a:endParaRPr lang="en-US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r>
              <a:rPr lang="en-US" dirty="0" smtClean="0">
                <a:solidFill>
                  <a:srgbClr val="FFFF00"/>
                </a:solidFill>
                <a:ea typeface="ＭＳ Ｐゴシック" pitchFamily="28" charset="-128"/>
                <a:cs typeface="ＭＳ Ｐゴシック" pitchFamily="28" charset="-128"/>
              </a:rPr>
              <a:t>Highland National Park: Opportunities to Link Tourism and Conservation</a:t>
            </a:r>
            <a:endParaRPr lang="en-US" dirty="0" smtClean="0">
              <a:solidFill>
                <a:srgbClr val="FFFF00"/>
              </a:solidFill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Linking Tourism &amp; Conservation</a:t>
            </a:r>
            <a:endParaRPr lang="en-US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r>
              <a:rPr lang="en-US" dirty="0" err="1" smtClean="0">
                <a:ea typeface="ＭＳ Ｐゴシック" pitchFamily="28" charset="-128"/>
                <a:cs typeface="ＭＳ Ｐゴシック" pitchFamily="28" charset="-128"/>
              </a:rPr>
              <a:t>Hraueyjar</a:t>
            </a:r>
            <a:r>
              <a:rPr lang="en-US" dirty="0" smtClean="0">
                <a:ea typeface="ＭＳ Ｐゴシック" pitchFamily="28" charset="-128"/>
                <a:cs typeface="ＭＳ Ｐゴシック" pitchFamily="28" charset="-128"/>
              </a:rPr>
              <a:t> Guest House, Iceland</a:t>
            </a:r>
            <a:endParaRPr lang="en-US" dirty="0" smtClean="0">
              <a:ea typeface="ＭＳ Ｐゴシック" pitchFamily="28" charset="-128"/>
              <a:cs typeface="ＭＳ Ｐゴシック" pitchFamily="28" charset="-128"/>
            </a:endParaRPr>
          </a:p>
          <a:p>
            <a:pPr algn="ctr" eaLnBrk="1" hangingPunct="1">
              <a:buFont typeface="Wingdings" pitchFamily="28" charset="2"/>
              <a:buNone/>
            </a:pPr>
            <a:endParaRPr lang="en-US" dirty="0" smtClean="0"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995" y="4949313"/>
            <a:ext cx="2371031" cy="16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688653"/>
            <a:ext cx="70358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4379358"/>
            <a:ext cx="4176451" cy="2014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1903" y="5079774"/>
            <a:ext cx="423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operators have the license to take people</a:t>
            </a:r>
          </a:p>
          <a:p>
            <a:r>
              <a:rPr lang="en-US" dirty="0"/>
              <a:t>d</a:t>
            </a:r>
            <a:r>
              <a:rPr lang="en-US" dirty="0" smtClean="0"/>
              <a:t>iving/</a:t>
            </a:r>
            <a:r>
              <a:rPr lang="en-US" dirty="0" err="1" smtClean="0"/>
              <a:t>snorcling</a:t>
            </a:r>
            <a:r>
              <a:rPr lang="en-US" dirty="0" smtClean="0"/>
              <a:t> at </a:t>
            </a:r>
            <a:r>
              <a:rPr lang="en-US" dirty="0" err="1" smtClean="0"/>
              <a:t>Þingvellir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74" y="385042"/>
            <a:ext cx="9684740" cy="6266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529" y="397634"/>
            <a:ext cx="286488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</a:t>
            </a:r>
            <a:r>
              <a:rPr lang="en-US" sz="4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SDGs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2015-2030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816" y="692026"/>
            <a:ext cx="2362200" cy="67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7824" y="540363"/>
            <a:ext cx="2846439" cy="976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also known as</a:t>
            </a:r>
            <a:endParaRPr lang="en-US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781" y="6080784"/>
            <a:ext cx="858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SDGs have framed a much broader interpretation of </a:t>
            </a:r>
            <a:r>
              <a:rPr lang="en-US" smtClean="0">
                <a:solidFill>
                  <a:schemeClr val="bg1"/>
                </a:solidFill>
              </a:rPr>
              <a:t>“progress” than traditional GDP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822" y="3558437"/>
            <a:ext cx="62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820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1661726" y="344912"/>
            <a:ext cx="8988293" cy="62031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77572" y="622761"/>
            <a:ext cx="7005108" cy="11966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Overall Goal: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Sustainable, Prosperous, and Equitable Well-Being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for humans and the rest of nature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610975" y="2314786"/>
            <a:ext cx="3403174" cy="10212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Subjective Well-Being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(moderated by happiness skills)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011" y="2314787"/>
            <a:ext cx="3187424" cy="10266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Basic Human Needs</a:t>
            </a:r>
          </a:p>
          <a:p>
            <a:pPr algn="ctr"/>
            <a:r>
              <a:rPr lang="en-US" sz="1200" dirty="0" smtClean="0">
                <a:solidFill>
                  <a:srgbClr val="800000"/>
                </a:solidFill>
              </a:rPr>
              <a:t>(subsistence, reproduction, security, affection, participation, leisure, creativity, identity, freedom, etc.)</a:t>
            </a:r>
            <a:endParaRPr lang="en-US" sz="1200" dirty="0">
              <a:solidFill>
                <a:srgbClr val="8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86032" y="5433895"/>
            <a:ext cx="7811835" cy="8181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Capital Assets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Natural, Built, Human and Social (including financial)</a:t>
            </a:r>
          </a:p>
          <a:p>
            <a:pPr algn="ctr"/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882133" y="3870411"/>
            <a:ext cx="6399273" cy="977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504D"/>
                </a:solidFill>
              </a:rPr>
              <a:t>New Development Paradigm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Ecological sustainability, fair distribution, regenerative economy, living democracy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11861" y="4847765"/>
            <a:ext cx="10180" cy="586128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074448" y="3341458"/>
            <a:ext cx="10180" cy="528955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6" idx="1"/>
          </p:cNvCxnSpPr>
          <p:nvPr/>
        </p:nvCxnSpPr>
        <p:spPr>
          <a:xfrm flipV="1">
            <a:off x="5487436" y="2825423"/>
            <a:ext cx="1123538" cy="2698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074448" y="4847765"/>
            <a:ext cx="10180" cy="586128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936296" y="4847765"/>
            <a:ext cx="10180" cy="586128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360730" y="4847765"/>
            <a:ext cx="10180" cy="586128"/>
          </a:xfrm>
          <a:prstGeom prst="straightConnector1">
            <a:avLst/>
          </a:prstGeom>
          <a:ln w="76200" cmpd="sng">
            <a:solidFill>
              <a:srgbClr val="4F81BD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8218168" y="3341458"/>
            <a:ext cx="10180" cy="528955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778522" y="1822464"/>
            <a:ext cx="10180" cy="528955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033397" y="1785832"/>
            <a:ext cx="10180" cy="528955"/>
          </a:xfrm>
          <a:prstGeom prst="straightConnector1">
            <a:avLst/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70175" y="149534"/>
            <a:ext cx="22238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Planetary Boundaries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312962" y="6488668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ASAP - </a:t>
            </a:r>
            <a:r>
              <a:rPr lang="en-US" dirty="0" err="1" smtClean="0"/>
              <a:t>Costanza</a:t>
            </a:r>
            <a:r>
              <a:rPr lang="en-US" dirty="0" smtClean="0"/>
              <a:t>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3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23" y="248300"/>
            <a:ext cx="6340978" cy="641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88144" y="6464684"/>
            <a:ext cx="208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AtKisson’s</a:t>
            </a:r>
            <a:r>
              <a:rPr lang="en-US" dirty="0" smtClean="0"/>
              <a:t> Compass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33131" y="401886"/>
            <a:ext cx="2634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Nature </a:t>
            </a:r>
            <a:r>
              <a:rPr lang="en-US" dirty="0" smtClean="0">
                <a:solidFill>
                  <a:srgbClr val="800000"/>
                </a:solidFill>
              </a:rPr>
              <a:t>regeneration/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Environmental protection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088" y="1212843"/>
            <a:ext cx="1667594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Society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Of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Wellbeing</a:t>
            </a:r>
          </a:p>
          <a:p>
            <a:endParaRPr lang="en-US" dirty="0"/>
          </a:p>
          <a:p>
            <a:r>
              <a:rPr lang="en-US" dirty="0" smtClean="0"/>
              <a:t>Major</a:t>
            </a:r>
          </a:p>
          <a:p>
            <a:r>
              <a:rPr lang="en-US" dirty="0" smtClean="0"/>
              <a:t>Activity:</a:t>
            </a:r>
          </a:p>
          <a:p>
            <a:r>
              <a:rPr lang="en-US" dirty="0" smtClean="0"/>
              <a:t>Achievement</a:t>
            </a:r>
          </a:p>
          <a:p>
            <a:r>
              <a:rPr lang="en-US" dirty="0"/>
              <a:t>o</a:t>
            </a:r>
            <a:r>
              <a:rPr lang="en-US" dirty="0" smtClean="0"/>
              <a:t>f SDGs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0894" y="953600"/>
            <a:ext cx="1578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Business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responsibility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9906" y="2456822"/>
            <a:ext cx="238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Regenerative economy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9951" y="3803804"/>
            <a:ext cx="1129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Inequality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8706" y="4594579"/>
            <a:ext cx="219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Internationally active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4157" y="4927846"/>
            <a:ext cx="238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Integrative governance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3131" y="5486096"/>
            <a:ext cx="279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Maps of electoral programs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3237" y="5910756"/>
            <a:ext cx="2900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Sustainability in constitution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(Namibia, Costa Rica)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2823" y="5851646"/>
            <a:ext cx="322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Nature has human rights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(Bolivia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Equador</a:t>
            </a:r>
            <a:r>
              <a:rPr lang="en-US" dirty="0">
                <a:solidFill>
                  <a:srgbClr val="FF0000"/>
                </a:solidFill>
              </a:rPr>
              <a:t>, New </a:t>
            </a:r>
            <a:r>
              <a:rPr lang="en-US" dirty="0" smtClean="0">
                <a:solidFill>
                  <a:srgbClr val="FF0000"/>
                </a:solidFill>
              </a:rPr>
              <a:t>Zealand)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2823" y="4844399"/>
            <a:ext cx="186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Living democracy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87078" y="893627"/>
            <a:ext cx="2339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Ecosystem and human</a:t>
            </a:r>
          </a:p>
          <a:p>
            <a:r>
              <a:rPr lang="en-US" dirty="0">
                <a:solidFill>
                  <a:srgbClr val="FF0000"/>
                </a:solidFill>
              </a:rPr>
              <a:t>wellbeing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1079" y="1991303"/>
            <a:ext cx="20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Sustainable tourism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4157" y="5215953"/>
            <a:ext cx="223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Sustainable transport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2823" y="522816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Stakeholder engagement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2182" y="4222002"/>
            <a:ext cx="160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Healthy citizen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2823" y="2456822"/>
            <a:ext cx="18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Nature education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Tourism and nature conservation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396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Linking the tourist industry and nature conservation 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to </a:t>
            </a:r>
            <a:r>
              <a:rPr lang="en-US" dirty="0" smtClean="0"/>
              <a:t>a sustainable future</a:t>
            </a:r>
          </a:p>
          <a:p>
            <a:r>
              <a:rPr lang="en-US" dirty="0"/>
              <a:t>We need to learn from other </a:t>
            </a:r>
            <a:r>
              <a:rPr lang="en-US" dirty="0" smtClean="0"/>
              <a:t>nations</a:t>
            </a:r>
          </a:p>
          <a:p>
            <a:r>
              <a:rPr lang="en-US" dirty="0" smtClean="0"/>
              <a:t>Need to tax accommodation and entry into national parks </a:t>
            </a:r>
            <a:endParaRPr lang="en-US" dirty="0"/>
          </a:p>
          <a:p>
            <a:pPr lvl="1"/>
            <a:r>
              <a:rPr lang="en-US" dirty="0" smtClean="0"/>
              <a:t>Use revenue to build infrastructure + fund rangers + information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Need to operate within nature and social sustainability limits</a:t>
            </a:r>
          </a:p>
          <a:p>
            <a:pPr lvl="1"/>
            <a:r>
              <a:rPr lang="en-US" dirty="0" smtClean="0"/>
              <a:t>Indicators need to be developed and agreed</a:t>
            </a:r>
          </a:p>
          <a:p>
            <a:r>
              <a:rPr lang="en-US" dirty="0" smtClean="0"/>
              <a:t>There must be </a:t>
            </a:r>
            <a:r>
              <a:rPr lang="en-US" dirty="0" smtClean="0">
                <a:solidFill>
                  <a:srgbClr val="FFFF00"/>
                </a:solidFill>
              </a:rPr>
              <a:t>careful</a:t>
            </a:r>
            <a:r>
              <a:rPr lang="en-US" dirty="0" smtClean="0"/>
              <a:t> planning for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ourism in general and the Highland National Park</a:t>
            </a:r>
          </a:p>
          <a:p>
            <a:pPr lvl="1"/>
            <a:r>
              <a:rPr lang="mr-IN" dirty="0" smtClean="0"/>
              <a:t>…</a:t>
            </a:r>
            <a:r>
              <a:rPr lang="is-IS" dirty="0" smtClean="0"/>
              <a:t> and one governing agency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638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Now lets discuss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103" y="274743"/>
            <a:ext cx="5751778" cy="40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Carrying capacity being exceeded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Nature</a:t>
            </a:r>
          </a:p>
          <a:p>
            <a:pPr lvl="1"/>
            <a:r>
              <a:rPr lang="en-US" dirty="0" smtClean="0"/>
              <a:t>Paths, lack of paths, lack of time/location planning</a:t>
            </a:r>
            <a:r>
              <a:rPr lang="mr-IN" dirty="0" smtClean="0"/>
              <a:t>…</a:t>
            </a:r>
            <a:endParaRPr lang="is-IS" dirty="0" smtClean="0"/>
          </a:p>
          <a:p>
            <a:pPr lvl="1"/>
            <a:r>
              <a:rPr lang="is-IS" dirty="0" smtClean="0"/>
              <a:t>Tourist guides are ranking Iceland much lower in 2017 than a few years ago</a:t>
            </a:r>
            <a:endParaRPr lang="en-US" dirty="0" smtClean="0"/>
          </a:p>
          <a:p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Tourists have taken over</a:t>
            </a:r>
            <a:r>
              <a:rPr lang="mr-IN" dirty="0" smtClean="0"/>
              <a:t>…</a:t>
            </a:r>
            <a:endParaRPr lang="is-IS" dirty="0" smtClean="0"/>
          </a:p>
          <a:p>
            <a:pPr lvl="1"/>
            <a:r>
              <a:rPr lang="is-IS" dirty="0" smtClean="0"/>
              <a:t>AirBnB</a:t>
            </a:r>
          </a:p>
          <a:p>
            <a:pPr lvl="1"/>
            <a:r>
              <a:rPr lang="en-US" dirty="0"/>
              <a:t>There are thousands of “imported” people working in the tourist industry</a:t>
            </a:r>
          </a:p>
          <a:p>
            <a:pPr lvl="1"/>
            <a:r>
              <a:rPr lang="en-US" dirty="0"/>
              <a:t>There are sad stories about them being treated badly</a:t>
            </a:r>
          </a:p>
          <a:p>
            <a:pPr lvl="1"/>
            <a:r>
              <a:rPr lang="en-US" dirty="0"/>
              <a:t>Has an effect on the rental housing </a:t>
            </a:r>
            <a:r>
              <a:rPr lang="en-US" dirty="0" smtClean="0"/>
              <a:t>market</a:t>
            </a:r>
          </a:p>
          <a:p>
            <a:pPr lvl="1"/>
            <a:r>
              <a:rPr lang="en-US" dirty="0" smtClean="0"/>
              <a:t>Thousands of people hired in from abroad</a:t>
            </a:r>
          </a:p>
          <a:p>
            <a:r>
              <a:rPr lang="en-US" dirty="0" smtClean="0"/>
              <a:t>Economy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oad upkeep in shambles</a:t>
            </a:r>
            <a:endParaRPr lang="en-US" dirty="0"/>
          </a:p>
          <a:p>
            <a:pPr lvl="1"/>
            <a:r>
              <a:rPr lang="en-US" dirty="0" smtClean="0"/>
              <a:t>Reason for economic growth in Iceland but revenue not used for infrastructure (with small exceptions</a:t>
            </a:r>
            <a:r>
              <a:rPr lang="mr-IN" dirty="0" smtClean="0"/>
              <a:t>…</a:t>
            </a:r>
            <a:r>
              <a:rPr lang="is-I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VAT on accommodation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Good idea (from my perspective)</a:t>
            </a:r>
          </a:p>
          <a:p>
            <a:pPr lvl="1"/>
            <a:r>
              <a:rPr lang="is-IS" dirty="0" smtClean="0"/>
              <a:t>How is this charge used?</a:t>
            </a:r>
          </a:p>
          <a:p>
            <a:pPr lvl="1"/>
            <a:r>
              <a:rPr lang="is-IS" dirty="0" smtClean="0"/>
              <a:t>Aim to increase in 2018</a:t>
            </a:r>
            <a:endParaRPr lang="is-IS" dirty="0"/>
          </a:p>
          <a:p>
            <a:pPr lvl="1"/>
            <a:r>
              <a:rPr lang="is-IS" dirty="0" smtClean="0"/>
              <a:t>It should be used </a:t>
            </a:r>
            <a:r>
              <a:rPr lang="en-US" dirty="0" smtClean="0"/>
              <a:t>to build local infrastructure!</a:t>
            </a:r>
          </a:p>
          <a:p>
            <a:r>
              <a:rPr lang="en-US" dirty="0" smtClean="0"/>
              <a:t>Charges for entering National Parks needed 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</a:t>
            </a:r>
            <a:r>
              <a:rPr lang="en-US" dirty="0" smtClean="0"/>
              <a:t>celanders don</a:t>
            </a:r>
            <a:r>
              <a:rPr lang="en-US" dirty="0" smtClean="0"/>
              <a:t>´t like it but that should not prevent us from doing it</a:t>
            </a:r>
            <a:endParaRPr lang="en-US" dirty="0" smtClean="0"/>
          </a:p>
          <a:p>
            <a:r>
              <a:rPr lang="en-US" dirty="0" smtClean="0"/>
              <a:t>So my question is - Is </a:t>
            </a:r>
            <a:r>
              <a:rPr lang="en-US" dirty="0"/>
              <a:t>there a plan</a:t>
            </a:r>
            <a:r>
              <a:rPr lang="en-US" dirty="0" smtClean="0"/>
              <a:t>? </a:t>
            </a:r>
            <a:endParaRPr lang="en-US" dirty="0"/>
          </a:p>
          <a:p>
            <a:pPr lvl="1"/>
            <a:r>
              <a:rPr lang="en-US" dirty="0" smtClean="0"/>
              <a:t>Very badly needed: Control of tourist numbers in popular areas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7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Way forward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accommodation tax and National Park entrance fee to build up infrastructure and increase number of highland and natural park rangers</a:t>
            </a:r>
          </a:p>
          <a:p>
            <a:r>
              <a:rPr lang="en-US" dirty="0" smtClean="0"/>
              <a:t>Build visitors </a:t>
            </a:r>
            <a:r>
              <a:rPr lang="en-US" dirty="0" err="1" smtClean="0"/>
              <a:t>centres</a:t>
            </a:r>
            <a:r>
              <a:rPr lang="en-US" dirty="0" smtClean="0"/>
              <a:t> with adequate services and information</a:t>
            </a:r>
          </a:p>
          <a:p>
            <a:r>
              <a:rPr lang="en-US" dirty="0" smtClean="0"/>
              <a:t>Limit numbers of tourists in time and geographic areas</a:t>
            </a:r>
          </a:p>
          <a:p>
            <a:r>
              <a:rPr lang="en-US" dirty="0" smtClean="0"/>
              <a:t>Carefully monitor societal wellbeing and tolerance of tourist industry</a:t>
            </a:r>
          </a:p>
          <a:p>
            <a:r>
              <a:rPr lang="en-US" dirty="0" smtClean="0"/>
              <a:t>The Krona is far too strong so Iceland is now very expensive </a:t>
            </a:r>
            <a:r>
              <a:rPr lang="mr-IN" dirty="0" smtClean="0"/>
              <a:t>–</a:t>
            </a:r>
            <a:r>
              <a:rPr lang="en-US" dirty="0" smtClean="0"/>
              <a:t> is that a good thing for limiting numbers?</a:t>
            </a:r>
          </a:p>
          <a:p>
            <a:r>
              <a:rPr lang="en-US" dirty="0" smtClean="0"/>
              <a:t>Monitoring must be on tourist industry to follow regulations (tax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need to pay attention to our reputation abroad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8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8973" y="365125"/>
            <a:ext cx="9489805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Contribution to GDP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6" y="1904916"/>
            <a:ext cx="6612481" cy="4042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556" y="1998101"/>
            <a:ext cx="164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GDP prediction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7" y="2478832"/>
            <a:ext cx="4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6%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1811" y="1904916"/>
            <a:ext cx="448071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GDP 2016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Tourism in Iceland 6%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With indirect effect 10%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Industry  10%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Fisheries 11%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3617" y="5578100"/>
            <a:ext cx="54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IMF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8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29468" y="317501"/>
            <a:ext cx="7586133" cy="57736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33520" y="666233"/>
            <a:ext cx="6634988" cy="5049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53467" y="1455996"/>
            <a:ext cx="4555067" cy="346678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2261412"/>
            <a:ext cx="2523067" cy="19202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8225" y="778930"/>
            <a:ext cx="5757333" cy="287150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708955"/>
              </a:avLst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Earth’s Life Support System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1330" y="3694538"/>
            <a:ext cx="3905957" cy="156456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Quantifiable Nature Capital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1" y="1713466"/>
            <a:ext cx="113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Society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1" y="2906230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Economy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2672" y="6442364"/>
            <a:ext cx="270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ASAP, </a:t>
            </a:r>
            <a:r>
              <a:rPr lang="en-US" dirty="0" err="1" smtClean="0"/>
              <a:t>Costanza</a:t>
            </a:r>
            <a:r>
              <a:rPr lang="en-US" dirty="0" smtClean="0"/>
              <a:t> et al.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5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n-US" dirty="0" err="1" smtClean="0">
                <a:solidFill>
                  <a:srgbClr val="FFFF00"/>
                </a:solidFill>
              </a:rPr>
              <a:t>Þetta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</a:t>
            </a:r>
            <a:r>
              <a:rPr lang="en-US" dirty="0" err="1" smtClean="0">
                <a:solidFill>
                  <a:srgbClr val="FFFF00"/>
                </a:solidFill>
              </a:rPr>
              <a:t>eddast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215076"/>
            <a:ext cx="10233800" cy="4351338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 very typical Icelandic attitude</a:t>
            </a:r>
          </a:p>
          <a:p>
            <a:r>
              <a:rPr lang="en-US" sz="3600" dirty="0" smtClean="0"/>
              <a:t>It means </a:t>
            </a:r>
            <a:r>
              <a:rPr lang="mr-IN" sz="3600" dirty="0" smtClean="0"/>
              <a:t>–</a:t>
            </a:r>
            <a:r>
              <a:rPr lang="en-US" sz="3600" dirty="0" smtClean="0"/>
              <a:t> well we have not planned it but it will be ok, we will make it happen - and generally it does</a:t>
            </a:r>
            <a:r>
              <a:rPr lang="mr-IN" sz="3600" dirty="0" smtClean="0"/>
              <a:t>…</a:t>
            </a:r>
            <a:endParaRPr lang="en-US" sz="3600" dirty="0" smtClean="0"/>
          </a:p>
          <a:p>
            <a:r>
              <a:rPr lang="en-US" sz="3600" dirty="0" smtClean="0"/>
              <a:t>Compare and contrast with Swiss planning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25" y="4275691"/>
            <a:ext cx="3225230" cy="22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848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Annual number of tourists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7" y="1584736"/>
            <a:ext cx="9622933" cy="4629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9658" y="5578924"/>
            <a:ext cx="61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1975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243" y="5104196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2901" y="4627967"/>
            <a:ext cx="6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2008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47726" y="1866781"/>
            <a:ext cx="6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2016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474" y="1904915"/>
            <a:ext cx="2055078" cy="2125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46920" y="1904915"/>
            <a:ext cx="62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GDP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53" y="1854571"/>
            <a:ext cx="2476329" cy="3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USA National Parks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Entrance fee - $7.0 per person per day</a:t>
            </a:r>
          </a:p>
          <a:p>
            <a:pPr lvl="1"/>
            <a:r>
              <a:rPr lang="en-US" dirty="0" smtClean="0"/>
              <a:t>Reservations usually required</a:t>
            </a:r>
          </a:p>
          <a:p>
            <a:r>
              <a:rPr lang="en-US" dirty="0" smtClean="0"/>
              <a:t>Federal Recreation Passes</a:t>
            </a:r>
          </a:p>
          <a:p>
            <a:pPr lvl="1"/>
            <a:r>
              <a:rPr lang="en-US" dirty="0"/>
              <a:t>Annual pass $80 (two people can sign the </a:t>
            </a:r>
            <a:r>
              <a:rPr lang="en-US" dirty="0" smtClean="0"/>
              <a:t>pass </a:t>
            </a:r>
            <a:r>
              <a:rPr lang="mr-IN" dirty="0" smtClean="0"/>
              <a:t>–</a:t>
            </a:r>
            <a:r>
              <a:rPr lang="en-US" dirty="0" smtClean="0"/>
              <a:t> up to 3 people 16  and older can travel)</a:t>
            </a:r>
            <a:endParaRPr lang="en-US" dirty="0"/>
          </a:p>
          <a:p>
            <a:pPr lvl="1"/>
            <a:r>
              <a:rPr lang="en-US" dirty="0" smtClean="0"/>
              <a:t>Regional passes $60 (up to 3 persons with pass holder)</a:t>
            </a:r>
          </a:p>
          <a:p>
            <a:pPr lvl="1"/>
            <a:r>
              <a:rPr lang="en-US" dirty="0" smtClean="0"/>
              <a:t>Free for 15 years and under</a:t>
            </a:r>
          </a:p>
          <a:p>
            <a:pPr lvl="1"/>
            <a:r>
              <a:rPr lang="en-US" dirty="0" smtClean="0"/>
              <a:t>Fees used for managing park, provide visitor facilities and services</a:t>
            </a:r>
            <a:r>
              <a:rPr lang="mr-IN" dirty="0" smtClean="0"/>
              <a:t>…</a:t>
            </a:r>
            <a:endParaRPr lang="is-IS" dirty="0" smtClean="0"/>
          </a:p>
          <a:p>
            <a:pPr lvl="1"/>
            <a:r>
              <a:rPr lang="is-IS" dirty="0" smtClean="0"/>
              <a:t>Special 7 day charge for vehicles - $30 for cars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2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Bhutan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has to be booked before coming</a:t>
            </a:r>
          </a:p>
          <a:p>
            <a:pPr lvl="1"/>
            <a:r>
              <a:rPr lang="en-US" dirty="0"/>
              <a:t>Hotels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You need a visa ($40)</a:t>
            </a:r>
          </a:p>
          <a:p>
            <a:r>
              <a:rPr lang="en-US" dirty="0" smtClean="0"/>
              <a:t>You can only travel around with a licensed Bhutanese tour guide</a:t>
            </a:r>
          </a:p>
          <a:p>
            <a:r>
              <a:rPr lang="en-US" dirty="0" smtClean="0"/>
              <a:t>You pay a tourist tax of $65 (sustainable tourism royalty)</a:t>
            </a:r>
          </a:p>
          <a:p>
            <a:pPr lvl="1"/>
            <a:r>
              <a:rPr lang="en-US" dirty="0" smtClean="0"/>
              <a:t>Goes toward education, healthcare, poverty alleviation, building infrastructure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Switzerland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is used for tourist infrastructure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ransportation, information services, cultural performances)</a:t>
            </a:r>
          </a:p>
          <a:p>
            <a:pPr lvl="1"/>
            <a:r>
              <a:rPr lang="en-US" dirty="0" smtClean="0"/>
              <a:t>Referred to as visitor</a:t>
            </a:r>
            <a:r>
              <a:rPr lang="en-US" dirty="0" smtClean="0"/>
              <a:t>s´ taxes</a:t>
            </a:r>
          </a:p>
          <a:p>
            <a:pPr lvl="1"/>
            <a:r>
              <a:rPr lang="en-US" dirty="0" smtClean="0"/>
              <a:t>Paid per person per night</a:t>
            </a:r>
          </a:p>
          <a:p>
            <a:pPr lvl="1"/>
            <a:r>
              <a:rPr lang="en-US" dirty="0" smtClean="0"/>
              <a:t>Varies from town to town, season to season and according to type of accommodation</a:t>
            </a:r>
          </a:p>
          <a:p>
            <a:pPr lvl="1"/>
            <a:r>
              <a:rPr lang="en-US" dirty="0" smtClean="0"/>
              <a:t>Typically $4.5-7.0 per person per night (sometime with citizen</a:t>
            </a:r>
            <a:r>
              <a:rPr lang="en-US" dirty="0" smtClean="0"/>
              <a:t>´s pass)</a:t>
            </a:r>
          </a:p>
          <a:p>
            <a:pPr lvl="1"/>
            <a:r>
              <a:rPr lang="en-US" dirty="0" smtClean="0"/>
              <a:t>Children 6-16 half price</a:t>
            </a:r>
            <a:endParaRPr lang="en-US" dirty="0" smtClean="0"/>
          </a:p>
          <a:p>
            <a:r>
              <a:rPr lang="en-US" dirty="0" smtClean="0"/>
              <a:t>Swiss people pay the same 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5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countries we can learn from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62" y="1825625"/>
            <a:ext cx="9021338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Norway (Svalbard)</a:t>
            </a:r>
          </a:p>
          <a:p>
            <a:r>
              <a:rPr lang="en-US" dirty="0" smtClean="0"/>
              <a:t>Finland </a:t>
            </a:r>
            <a:r>
              <a:rPr lang="mr-IN" dirty="0" smtClean="0"/>
              <a:t>–</a:t>
            </a:r>
            <a:r>
              <a:rPr lang="en-US" dirty="0" smtClean="0"/>
              <a:t> one governing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Compare and contrast with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Þingvellir</a:t>
            </a:r>
            <a:r>
              <a:rPr lang="en-US" dirty="0" smtClean="0">
                <a:solidFill>
                  <a:srgbClr val="FFFF00"/>
                </a:solidFill>
              </a:rPr>
              <a:t> National Park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Anyone can enter whenever they wish</a:t>
            </a:r>
          </a:p>
          <a:p>
            <a:r>
              <a:rPr lang="en-US" dirty="0" smtClean="0"/>
              <a:t>No local guide required</a:t>
            </a:r>
          </a:p>
          <a:p>
            <a:r>
              <a:rPr lang="en-US" dirty="0" smtClean="0"/>
              <a:t>No National Park fee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ee for parking and toilets (new)</a:t>
            </a:r>
            <a:endParaRPr lang="en-US" dirty="0"/>
          </a:p>
          <a:p>
            <a:r>
              <a:rPr lang="en-US" dirty="0" smtClean="0"/>
              <a:t>I have seen 20 buses and a few hundred cars there at the same time</a:t>
            </a:r>
          </a:p>
          <a:p>
            <a:pPr lvl="1"/>
            <a:r>
              <a:rPr lang="en-US" dirty="0" smtClean="0"/>
              <a:t>That makes more than 1000 people</a:t>
            </a:r>
            <a:endParaRPr lang="is-IS" dirty="0" smtClean="0"/>
          </a:p>
          <a:p>
            <a:r>
              <a:rPr lang="is-IS" dirty="0" smtClean="0"/>
              <a:t>“Þetta reddast” is not working any more...</a:t>
            </a:r>
          </a:p>
          <a:p>
            <a:r>
              <a:rPr lang="is-IS" dirty="0" smtClean="0"/>
              <a:t>“Þetta reddast” will not work for a Highland National Park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8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5783</TotalTime>
  <Words>967</Words>
  <Application>Microsoft Macintosh PowerPoint</Application>
  <PresentationFormat>Custom</PresentationFormat>
  <Paragraphs>174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Depth</vt:lpstr>
      <vt:lpstr>Breaching the Gap Between Laissez-fair  Attitudes and Planning</vt:lpstr>
      <vt:lpstr>PowerPoint Presentation</vt:lpstr>
      <vt:lpstr>“Þetta reddast”</vt:lpstr>
      <vt:lpstr>Annual number of tourists</vt:lpstr>
      <vt:lpstr>USA National Parks</vt:lpstr>
      <vt:lpstr>Bhutan</vt:lpstr>
      <vt:lpstr>Switzerland</vt:lpstr>
      <vt:lpstr>Other countries we can learn from</vt:lpstr>
      <vt:lpstr>Compare and contrast with  Þingvellir National Park</vt:lpstr>
      <vt:lpstr>PowerPoint Presentation</vt:lpstr>
      <vt:lpstr>PowerPoint Presentation</vt:lpstr>
      <vt:lpstr>PowerPoint Presentation</vt:lpstr>
      <vt:lpstr>PowerPoint Presentation</vt:lpstr>
      <vt:lpstr>Tourism and nature conservation</vt:lpstr>
      <vt:lpstr>Thank you!</vt:lpstr>
      <vt:lpstr>Carrying capacity being exceeded</vt:lpstr>
      <vt:lpstr>VAT on accommodation</vt:lpstr>
      <vt:lpstr>Way forward</vt:lpstr>
      <vt:lpstr>Contribution to GDP</vt:lpstr>
    </vt:vector>
  </TitlesOfParts>
  <Company>University of Iceland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</dc:title>
  <dc:creator>Kristín Vala Ragnarsdóttir</dc:creator>
  <cp:lastModifiedBy>Kristín Vala Ragnarsdóttir</cp:lastModifiedBy>
  <cp:revision>92</cp:revision>
  <dcterms:created xsi:type="dcterms:W3CDTF">2016-09-16T12:08:27Z</dcterms:created>
  <dcterms:modified xsi:type="dcterms:W3CDTF">2017-05-28T16:58:09Z</dcterms:modified>
</cp:coreProperties>
</file>