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5" r:id="rId3"/>
    <p:sldId id="312" r:id="rId4"/>
    <p:sldId id="313" r:id="rId5"/>
    <p:sldId id="316" r:id="rId6"/>
    <p:sldId id="314" r:id="rId7"/>
    <p:sldId id="315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8" r:id="rId18"/>
    <p:sldId id="327" r:id="rId19"/>
    <p:sldId id="334" r:id="rId20"/>
    <p:sldId id="329" r:id="rId21"/>
    <p:sldId id="326" r:id="rId22"/>
    <p:sldId id="301" r:id="rId23"/>
    <p:sldId id="306" r:id="rId24"/>
    <p:sldId id="333" r:id="rId25"/>
    <p:sldId id="289" r:id="rId26"/>
    <p:sldId id="330" r:id="rId27"/>
    <p:sldId id="331" r:id="rId28"/>
    <p:sldId id="332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024"/>
    <a:srgbClr val="9B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98"/>
    <p:restoredTop sz="94572"/>
  </p:normalViewPr>
  <p:slideViewPr>
    <p:cSldViewPr snapToGrid="0" snapToObjects="1">
      <p:cViewPr varScale="1">
        <p:scale>
          <a:sx n="68" d="100"/>
          <a:sy n="68" d="100"/>
        </p:scale>
        <p:origin x="402" y="60"/>
      </p:cViewPr>
      <p:guideLst>
        <p:guide orient="horz" pos="34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91A99-2E71-D74D-87B2-FF28DBF932CA}" type="datetimeFigureOut">
              <a:t>27.5.2017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73CD7-17FD-AA41-89A7-3F06920DE5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0F2E6-B6C4-4A4C-81DE-0F407F10E58E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23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2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6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1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9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7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3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52" y="0"/>
            <a:ext cx="10287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84083" y="-94593"/>
            <a:ext cx="5612524" cy="7041931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198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7896" y="4666811"/>
            <a:ext cx="4204907" cy="2371908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>
                <a:latin typeface="Eurostile Condensed" charset="0"/>
                <a:ea typeface="Eurostile Condensed" charset="0"/>
                <a:cs typeface="Eurostile Condensed" charset="0"/>
              </a:rPr>
              <a:t>Texti</a:t>
            </a: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83540" y="652509"/>
            <a:ext cx="4640100" cy="21222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0">
                <a:solidFill>
                  <a:srgbClr val="EF7024"/>
                </a:solidFill>
                <a:latin typeface="Eurostile" charset="0"/>
                <a:ea typeface="Eurostile" charset="0"/>
                <a:cs typeface="Eurostile" charset="0"/>
              </a:rPr>
              <a:t>Viðskiptahugmynd </a:t>
            </a:r>
          </a:p>
          <a:p>
            <a:r>
              <a:rPr lang="en-US" sz="4200">
                <a:solidFill>
                  <a:schemeClr val="tx1">
                    <a:lumMod val="65000"/>
                    <a:lumOff val="35000"/>
                  </a:schemeClr>
                </a:solidFill>
                <a:latin typeface="Eurostile Bold Condensed" charset="0"/>
                <a:ea typeface="Eurostile Bold Condensed" charset="0"/>
                <a:cs typeface="Eurostile Bold Condensed" charset="0"/>
              </a:rPr>
              <a:t>Fjallamennskusetur </a:t>
            </a:r>
          </a:p>
          <a:p>
            <a:r>
              <a:rPr lang="en-US" sz="4200">
                <a:solidFill>
                  <a:schemeClr val="tx1">
                    <a:lumMod val="65000"/>
                    <a:lumOff val="35000"/>
                  </a:schemeClr>
                </a:solidFill>
                <a:latin typeface="Eurostile Bold Condensed" charset="0"/>
                <a:ea typeface="Eurostile Bold Condensed" charset="0"/>
                <a:cs typeface="Eurostile Bold Condensed" charset="0"/>
              </a:rPr>
              <a:t>Íslands</a:t>
            </a:r>
            <a:endParaRPr lang="en-US" sz="4200" dirty="0">
              <a:solidFill>
                <a:schemeClr val="tx1">
                  <a:lumMod val="65000"/>
                  <a:lumOff val="35000"/>
                </a:schemeClr>
              </a:solidFill>
              <a:latin typeface="Eurostile Bold Condensed" charset="0"/>
              <a:ea typeface="Eurostile Bold Condensed" charset="0"/>
              <a:cs typeface="Eurostile Bold Condense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"/>
          <a:stretch/>
        </p:blipFill>
        <p:spPr>
          <a:xfrm rot="170018">
            <a:off x="5133609" y="603384"/>
            <a:ext cx="3731883" cy="4083017"/>
          </a:xfrm>
          <a:prstGeom prst="rect">
            <a:avLst/>
          </a:prstGeom>
          <a:effectLst>
            <a:outerShdw blurRad="190500" dist="38100" dir="2220000" sx="102000" sy="102000" algn="t" rotWithShape="0">
              <a:prstClr val="black">
                <a:alpha val="36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75" y="5097517"/>
            <a:ext cx="1591071" cy="10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6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C5010-310A-D047-B4D1-69F08B7A1890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DD326-A8C4-4E4F-887A-F00D7EADA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6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678" cy="6866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10" name="Title 1"/>
          <p:cNvSpPr txBox="1">
            <a:spLocks noChangeAspect="1"/>
          </p:cNvSpPr>
          <p:nvPr/>
        </p:nvSpPr>
        <p:spPr>
          <a:xfrm>
            <a:off x="604561" y="368734"/>
            <a:ext cx="8192597" cy="153861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bg1"/>
                </a:solidFill>
                <a:effectLst>
                  <a:outerShdw blurRad="215900" algn="ctr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Einar Torfi Finnsson</a:t>
            </a:r>
          </a:p>
          <a:p>
            <a:r>
              <a:rPr lang="en-US" b="0" i="1" dirty="0">
                <a:solidFill>
                  <a:schemeClr val="bg1"/>
                </a:solidFill>
              </a:rPr>
              <a:t>Chairman Environment Committee, Icelandic Travel</a:t>
            </a:r>
          </a:p>
          <a:p>
            <a:r>
              <a:rPr lang="is-IS" b="0" i="1" dirty="0">
                <a:solidFill>
                  <a:schemeClr val="bg1"/>
                </a:solidFill>
              </a:rPr>
              <a:t>Industry Association</a:t>
            </a:r>
            <a:endParaRPr lang="en-US" sz="3200" b="0" dirty="0">
              <a:solidFill>
                <a:schemeClr val="bg1"/>
              </a:solidFill>
              <a:effectLst>
                <a:outerShdw blurRad="215900" algn="ctr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031" y="2832749"/>
            <a:ext cx="78919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How does the Icelandic Travel Industry look at the plans for a Highland</a:t>
            </a:r>
          </a:p>
          <a:p>
            <a:pPr algn="ctr"/>
            <a:r>
              <a:rPr lang="is-IS" sz="4400" dirty="0">
                <a:solidFill>
                  <a:schemeClr val="bg1"/>
                </a:solidFill>
              </a:rPr>
              <a:t>National Park?</a:t>
            </a:r>
            <a:endParaRPr lang="en-US" sz="4400" dirty="0">
              <a:solidFill>
                <a:schemeClr val="bg1"/>
              </a:solidFill>
              <a:effectLst>
                <a:outerShdw blurRad="215900" algn="ctr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hope for with a Highland National Park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4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-A well run Park where sustainability is the guiding light.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hope for with a Highland National Park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1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-A well run Park where sustainability is the guiding light.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-Clear policy in land use for tourism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hope for with a Highland National Park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4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-A well run Park where sustainability is the guiding light.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-Clear policy in land use for tourism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-Modest infrastructure allowed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hope for with a Highland National Park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71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-A well run Park where sustainability is the guiding light.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-Clear policy in land use for tourism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-Modest infrastructure but no highways or power lines.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hope for with a Highland National Park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0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-A well run Park where sustainability is the guiding light.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-Clear policy in land use for tourism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-Modest infrastructure but no highways or power lines.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-No additional hydro </a:t>
            </a:r>
            <a:r>
              <a:rPr lang="en-US" sz="24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powerplants</a:t>
            </a: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hope for with a Highland National Park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-A well run Park where sustainability is the guiding light.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-Clear policy in land use for tourism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-Modest infrastructure but no highways or power lines.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-No additional hydro </a:t>
            </a:r>
            <a:r>
              <a:rPr lang="en-US" sz="24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powerplants</a:t>
            </a: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-Permits to tour operators based on quality, not highest bidder! (</a:t>
            </a:r>
            <a:r>
              <a:rPr lang="en-US" sz="24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Vakinn</a:t>
            </a: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)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hope for with a Highland National Park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need so that the idea is worth the effort.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0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-That all </a:t>
            </a:r>
            <a:r>
              <a:rPr lang="en-US" sz="24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puplic</a:t>
            </a: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 and protected areas in the highland are included.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need so that the idea is worth the effort.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5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3050"/>
            <a:ext cx="9170978" cy="64822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97062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5074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Why the Travel Industry wants to protect the  Highlands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-That all </a:t>
            </a:r>
            <a:r>
              <a:rPr lang="en-US" sz="24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puplic</a:t>
            </a: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 and protected areas in the highland are included.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-Clear and efficient administration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need so that the idea is worth the effort.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4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-That all </a:t>
            </a:r>
            <a:r>
              <a:rPr lang="en-US" sz="24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puplic</a:t>
            </a: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 and protected areas in the highland are included.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-Clear and efficient administration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-That stakeholders take part in the decision making. Representatives of NGO’s and the Tourism Industry (SAF)as well as local communities should be on the board.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What we need so that the idea is worth the effort.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0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23677" y="0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35309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Few extra points</a:t>
            </a:r>
          </a:p>
          <a:p>
            <a:pPr algn="ctr"/>
            <a:endParaRPr lang="en-US" sz="33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62152" y="1555533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6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23677" y="0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Clear policy about how many visitors each defined area can have</a:t>
            </a:r>
          </a:p>
          <a:p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35309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Few extra points</a:t>
            </a:r>
          </a:p>
          <a:p>
            <a:endParaRPr lang="en-US" sz="33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62152" y="1555533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2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2050" name="Picture 2" descr="http://www.citi.io/wp-content/uploads/2015/07/1129-14-alhambr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90" y="104681"/>
            <a:ext cx="9961166" cy="664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78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035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64" y="522160"/>
            <a:ext cx="7004689" cy="377210"/>
          </a:xfrm>
          <a:effectLst>
            <a:outerShdw blurRad="88900" algn="ctr" rotWithShape="0">
              <a:prstClr val="black"/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The Alhambra of Iceland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481" y="8977513"/>
            <a:ext cx="3500977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98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597" y="4426591"/>
            <a:ext cx="4672598" cy="403357"/>
          </a:xfrm>
          <a:effectLst>
            <a:outerShdw blurRad="127000" algn="bl" rotWithShape="0">
              <a:prstClr val="black"/>
            </a:outerShdw>
          </a:effectLst>
        </p:spPr>
        <p:txBody>
          <a:bodyPr>
            <a:normAutofit fontScale="85000" lnSpcReduction="20000"/>
          </a:bodyPr>
          <a:lstStyle/>
          <a:p>
            <a:pPr algn="l"/>
            <a:endParaRPr lang="en-US" sz="266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1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23677" y="0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Clear policy about how many visitors each defined area can have.</a:t>
            </a:r>
          </a:p>
          <a:p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Sustainability should prioritize hiking, trekking, biking, kayaking and public transport. I.e. low carbon emissions.</a:t>
            </a:r>
          </a:p>
          <a:p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35309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Few extra points</a:t>
            </a:r>
          </a:p>
          <a:p>
            <a:endParaRPr lang="en-US" sz="33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62152" y="1555533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1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23677" y="0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Clear policy about how many visitors each defined area can have.</a:t>
            </a:r>
          </a:p>
          <a:p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Sustainability should prioritize hiking, trekking, biking, kayaking and public transport. I.e. low carbon emissions.</a:t>
            </a:r>
          </a:p>
          <a:p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Small groups with a guide should be a favorite model for fragile areas.</a:t>
            </a:r>
          </a:p>
          <a:p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35309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Few extra points</a:t>
            </a:r>
          </a:p>
          <a:p>
            <a:endParaRPr lang="en-US" sz="33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62152" y="1555533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7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23677" y="0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Private and public cooperation is possible. For example we can have rangers working for private companies like in the Cairngorms.</a:t>
            </a:r>
          </a:p>
          <a:p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35309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Few extra points</a:t>
            </a:r>
          </a:p>
          <a:p>
            <a:endParaRPr lang="en-US" sz="33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62152" y="1555533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8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-1"/>
            <a:ext cx="9155678" cy="6866758"/>
          </a:xfrm>
          <a:prstGeom prst="rect">
            <a:avLst/>
          </a:prstGeom>
        </p:spPr>
      </p:pic>
      <p:sp>
        <p:nvSpPr>
          <p:cNvPr id="15" name="Title 1"/>
          <p:cNvSpPr txBox="1">
            <a:spLocks noChangeAspect="1"/>
          </p:cNvSpPr>
          <p:nvPr/>
        </p:nvSpPr>
        <p:spPr>
          <a:xfrm>
            <a:off x="478441" y="1987324"/>
            <a:ext cx="8192597" cy="1538612"/>
          </a:xfrm>
          <a:prstGeom prst="rect">
            <a:avLst/>
          </a:prstGeom>
          <a:noFill/>
          <a:effectLst/>
        </p:spPr>
        <p:txBody>
          <a:bodyPr vert="horz" wrap="none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solidFill>
                  <a:schemeClr val="bg1"/>
                </a:solidFill>
                <a:effectLst>
                  <a:outerShdw blurRad="266700" algn="ctr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7" y="3237187"/>
            <a:ext cx="2402249" cy="1618536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0041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5074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-Surveys from the Icelandic Tourist Board, during summer of 2016, show that 83% of travelers mention nature as a reason for their travel to Iceland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Why the Travel Industry wants to protect the  Highlands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7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5074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-Surveys from the Icelandic Tourist Board, during summer of 2016, show that 83% of travelers mention nature as a reason for their travel to Iceland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-Existence of the Highlands matters also for those who do not go there as they play an important role in the image of an unspoiled country.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Why the Travel Industry wants to protect the  Highlands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3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5074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-The Highlands is a very important area for different kinds of adventure travel, including most out door activities.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Why the Travel Industry wants to protect the  Highlands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3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5074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-The Highlands is a very important area for different kinds of adventure travel, including most out door activities.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-It is also very important for Icelanders them selves and contributes to the quality of life for those who live in the country.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Why the Travel Industry wants to protect the  Highlands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0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-20% of foreign travelers go there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Why the Travel Industry wants to protect the  Highlands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1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-20% of foreign travelers go there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-Adventure travelers travel slow, stay long and spend on guided tours and other valuable services. 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Why the Travel Industry wants to protect the  Highlands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06" y="0"/>
            <a:ext cx="4625578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5980387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342900" dist="2413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96" y="3191519"/>
            <a:ext cx="5077180" cy="36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-20% of foreign travelers go there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-Adventure travelers travel slow, stay long and spend on guided tours and other valuable services.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Calibri" charset="0"/>
                <a:cs typeface="Calibri" charset="0"/>
              </a:rPr>
              <a:t>-They are thus among our most valuable guests.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51" y="5097517"/>
            <a:ext cx="1591071" cy="1071998"/>
          </a:xfrm>
          <a:prstGeom prst="rect">
            <a:avLst/>
          </a:prstGeom>
          <a:effectLst>
            <a:outerShdw blurRad="203200" dir="12900000" algn="t" rotWithShape="0">
              <a:prstClr val="black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539" y="381109"/>
            <a:ext cx="4703163" cy="1503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solidFill>
                  <a:srgbClr val="EF7024"/>
                </a:solidFill>
                <a:latin typeface="Calibri" charset="0"/>
                <a:ea typeface="Calibri" charset="0"/>
                <a:cs typeface="Calibri" charset="0"/>
              </a:rPr>
              <a:t>Why the Travel Industry wants to protect the  Highlands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7896" y="1885071"/>
            <a:ext cx="437230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7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MG Ice Background" id="{3FE0289C-B1AE-8D4B-8132-7079003288F6}" vid="{98F6254C-B56A-5248-8884-C1734ED027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IMG Ice Background</Template>
  <TotalTime>1955</TotalTime>
  <Words>816</Words>
  <Application>Microsoft Office PowerPoint</Application>
  <PresentationFormat>On-screen Show (4:3)</PresentationFormat>
  <Paragraphs>76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Eurostile</vt:lpstr>
      <vt:lpstr>Eurostile Bold Condensed</vt:lpstr>
      <vt:lpstr>Eurostile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Alhambra of Iceland</vt:lpstr>
      <vt:lpstr>PowerPoint Presentation</vt:lpstr>
      <vt:lpstr>PowerPoint Presentation</vt:lpstr>
      <vt:lpstr>PowerPoint Presentation</vt:lpstr>
      <vt:lpstr>PowerPoint Presentation</vt:lpstr>
    </vt:vector>
  </TitlesOfParts>
  <Manager/>
  <Company>Mountainguides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Einar Torfi Finnsson</dc:creator>
  <cp:keywords/>
  <dc:description/>
  <cp:lastModifiedBy>Einar Torfi Finnsson</cp:lastModifiedBy>
  <cp:revision>29</cp:revision>
  <dcterms:created xsi:type="dcterms:W3CDTF">2016-04-28T16:58:51Z</dcterms:created>
  <dcterms:modified xsi:type="dcterms:W3CDTF">2017-05-28T14:11:21Z</dcterms:modified>
  <cp:category/>
</cp:coreProperties>
</file>